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30"/>
  </p:notesMasterIdLst>
  <p:sldIdLst>
    <p:sldId id="298" r:id="rId2"/>
    <p:sldId id="292" r:id="rId3"/>
    <p:sldId id="304" r:id="rId4"/>
    <p:sldId id="303" r:id="rId5"/>
    <p:sldId id="297" r:id="rId6"/>
    <p:sldId id="327" r:id="rId7"/>
    <p:sldId id="310" r:id="rId8"/>
    <p:sldId id="322" r:id="rId9"/>
    <p:sldId id="315" r:id="rId10"/>
    <p:sldId id="313" r:id="rId11"/>
    <p:sldId id="311" r:id="rId12"/>
    <p:sldId id="258" r:id="rId13"/>
    <p:sldId id="314" r:id="rId14"/>
    <p:sldId id="312" r:id="rId15"/>
    <p:sldId id="316" r:id="rId16"/>
    <p:sldId id="317" r:id="rId17"/>
    <p:sldId id="318" r:id="rId18"/>
    <p:sldId id="323" r:id="rId19"/>
    <p:sldId id="324" r:id="rId20"/>
    <p:sldId id="319" r:id="rId21"/>
    <p:sldId id="320" r:id="rId22"/>
    <p:sldId id="321" r:id="rId23"/>
    <p:sldId id="328" r:id="rId24"/>
    <p:sldId id="257" r:id="rId25"/>
    <p:sldId id="301" r:id="rId26"/>
    <p:sldId id="300" r:id="rId27"/>
    <p:sldId id="302" r:id="rId28"/>
    <p:sldId id="325" r:id="rId29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6">
          <p15:clr>
            <a:srgbClr val="A4A3A4"/>
          </p15:clr>
        </p15:guide>
        <p15:guide id="2" orient="horz" pos="2704">
          <p15:clr>
            <a:srgbClr val="A4A3A4"/>
          </p15:clr>
        </p15:guide>
        <p15:guide id="3" orient="horz" pos="1480">
          <p15:clr>
            <a:srgbClr val="A4A3A4"/>
          </p15:clr>
        </p15:guide>
        <p15:guide id="4" orient="horz" pos="346">
          <p15:clr>
            <a:srgbClr val="A4A3A4"/>
          </p15:clr>
        </p15:guide>
        <p15:guide id="5" orient="horz" pos="845">
          <p15:clr>
            <a:srgbClr val="A4A3A4"/>
          </p15:clr>
        </p15:guide>
        <p15:guide id="6" orient="horz" pos="1979">
          <p15:clr>
            <a:srgbClr val="A4A3A4"/>
          </p15:clr>
        </p15:guide>
        <p15:guide id="7" pos="249">
          <p15:clr>
            <a:srgbClr val="A4A3A4"/>
          </p15:clr>
        </p15:guide>
        <p15:guide id="8" pos="5511">
          <p15:clr>
            <a:srgbClr val="A4A3A4"/>
          </p15:clr>
        </p15:guide>
        <p15:guide id="9" pos="657">
          <p15:clr>
            <a:srgbClr val="A4A3A4"/>
          </p15:clr>
        </p15:guide>
        <p15:guide id="10" pos="2880">
          <p15:clr>
            <a:srgbClr val="A4A3A4"/>
          </p15:clr>
        </p15:guide>
        <p15:guide id="11" pos="3696">
          <p15:clr>
            <a:srgbClr val="A4A3A4"/>
          </p15:clr>
        </p15:guide>
        <p15:guide id="12" pos="975">
          <p15:clr>
            <a:srgbClr val="A4A3A4"/>
          </p15:clr>
        </p15:guide>
        <p15:guide id="13" pos="3560">
          <p15:clr>
            <a:srgbClr val="A4A3A4"/>
          </p15:clr>
        </p15:guide>
        <p15:guide id="14" pos="19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0C08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68" y="78"/>
      </p:cViewPr>
      <p:guideLst>
        <p:guide orient="horz" pos="436"/>
        <p:guide orient="horz" pos="2704"/>
        <p:guide orient="horz" pos="1480"/>
        <p:guide orient="horz" pos="346"/>
        <p:guide orient="horz" pos="845"/>
        <p:guide orient="horz" pos="1979"/>
        <p:guide pos="249"/>
        <p:guide pos="5511"/>
        <p:guide pos="657"/>
        <p:guide pos="2880"/>
        <p:guide pos="3696"/>
        <p:guide pos="975"/>
        <p:guide pos="3560"/>
        <p:guide pos="19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94F148-D051-43EE-AE78-F78C844A1C2E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</dgm:pt>
    <dgm:pt modelId="{67FA420D-94D5-42A5-8BA8-FD142BECAD2A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Разработка схемы расположения ЗУ </a:t>
          </a:r>
        </a:p>
        <a:p>
          <a:r>
            <a:rPr lang="ru-RU" dirty="0" smtClean="0"/>
            <a:t>(если нет проекта межевания)  </a:t>
          </a:r>
          <a:endParaRPr lang="ru-RU" dirty="0"/>
        </a:p>
      </dgm:t>
    </dgm:pt>
    <dgm:pt modelId="{BA083F9C-A8A1-48BA-B9AF-FA5F7A57DAD1}" type="parTrans" cxnId="{D8E31816-16F2-4A88-A982-A201E4C9799B}">
      <dgm:prSet/>
      <dgm:spPr/>
      <dgm:t>
        <a:bodyPr/>
        <a:lstStyle/>
        <a:p>
          <a:endParaRPr lang="ru-RU"/>
        </a:p>
      </dgm:t>
    </dgm:pt>
    <dgm:pt modelId="{5D1B8ADB-46B9-4ED5-8D4B-F6AAE33A9349}" type="sibTrans" cxnId="{D8E31816-16F2-4A88-A982-A201E4C9799B}">
      <dgm:prSet/>
      <dgm:spPr/>
      <dgm:t>
        <a:bodyPr/>
        <a:lstStyle/>
        <a:p>
          <a:endParaRPr lang="ru-RU"/>
        </a:p>
      </dgm:t>
    </dgm:pt>
    <dgm:pt modelId="{52C43FB7-2BB8-474F-A781-42677D2A3446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Решение о предварительном согласовании </a:t>
          </a:r>
          <a:endParaRPr lang="ru-RU" dirty="0"/>
        </a:p>
      </dgm:t>
    </dgm:pt>
    <dgm:pt modelId="{D61A487F-3592-483C-B605-392251281505}" type="parTrans" cxnId="{B762A363-F12F-426E-B94F-BF5EBFF780C6}">
      <dgm:prSet/>
      <dgm:spPr/>
      <dgm:t>
        <a:bodyPr/>
        <a:lstStyle/>
        <a:p>
          <a:endParaRPr lang="ru-RU"/>
        </a:p>
      </dgm:t>
    </dgm:pt>
    <dgm:pt modelId="{D89B88EA-A640-4CBD-9EDB-175CDF4636A7}" type="sibTrans" cxnId="{B762A363-F12F-426E-B94F-BF5EBFF780C6}">
      <dgm:prSet/>
      <dgm:spPr/>
      <dgm:t>
        <a:bodyPr/>
        <a:lstStyle/>
        <a:p>
          <a:endParaRPr lang="ru-RU"/>
        </a:p>
      </dgm:t>
    </dgm:pt>
    <dgm:pt modelId="{D5A60AE8-7B7F-4831-89A2-29469EE47B71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Кадастровые работы </a:t>
          </a:r>
          <a:endParaRPr lang="ru-RU" dirty="0"/>
        </a:p>
      </dgm:t>
    </dgm:pt>
    <dgm:pt modelId="{76619D20-156D-43EB-999D-00E188D4A6A3}" type="parTrans" cxnId="{76AA6C79-7694-4E82-AC21-D8C9A656F8D1}">
      <dgm:prSet/>
      <dgm:spPr/>
      <dgm:t>
        <a:bodyPr/>
        <a:lstStyle/>
        <a:p>
          <a:endParaRPr lang="ru-RU"/>
        </a:p>
      </dgm:t>
    </dgm:pt>
    <dgm:pt modelId="{1AC802C9-3967-43AC-BDBE-A08F79E5FC4E}" type="sibTrans" cxnId="{76AA6C79-7694-4E82-AC21-D8C9A656F8D1}">
      <dgm:prSet/>
      <dgm:spPr/>
      <dgm:t>
        <a:bodyPr/>
        <a:lstStyle/>
        <a:p>
          <a:endParaRPr lang="ru-RU"/>
        </a:p>
      </dgm:t>
    </dgm:pt>
    <dgm:pt modelId="{49925A02-B55B-42E2-AC49-1B138B80C7DD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 Заключение договора </a:t>
          </a:r>
          <a:endParaRPr lang="ru-RU" dirty="0"/>
        </a:p>
      </dgm:t>
    </dgm:pt>
    <dgm:pt modelId="{83042396-D5E0-4A3D-A025-57EF0A19BF01}" type="parTrans" cxnId="{9659CC44-18F7-48DD-8D0C-357E1DE1F8D4}">
      <dgm:prSet/>
      <dgm:spPr/>
      <dgm:t>
        <a:bodyPr/>
        <a:lstStyle/>
        <a:p>
          <a:endParaRPr lang="ru-RU"/>
        </a:p>
      </dgm:t>
    </dgm:pt>
    <dgm:pt modelId="{FA838D18-4E9F-460C-A792-241BFD3D219C}" type="sibTrans" cxnId="{9659CC44-18F7-48DD-8D0C-357E1DE1F8D4}">
      <dgm:prSet/>
      <dgm:spPr>
        <a:noFill/>
      </dgm:spPr>
      <dgm:t>
        <a:bodyPr/>
        <a:lstStyle/>
        <a:p>
          <a:endParaRPr lang="ru-RU"/>
        </a:p>
      </dgm:t>
    </dgm:pt>
    <dgm:pt modelId="{22593301-E108-437B-A3AF-821A0DB8DC77}">
      <dgm:prSet phldrT="[Текст]"/>
      <dgm:spPr>
        <a:noFill/>
        <a:ln>
          <a:noFill/>
        </a:ln>
      </dgm:spPr>
      <dgm:t>
        <a:bodyPr/>
        <a:lstStyle/>
        <a:p>
          <a:endParaRPr lang="ru-RU" dirty="0"/>
        </a:p>
      </dgm:t>
    </dgm:pt>
    <dgm:pt modelId="{9C044DEB-8CF8-446E-936E-48C0CA2C30CD}" type="sibTrans" cxnId="{084F1EF9-B81C-444E-BB27-82B9C81ACDD6}">
      <dgm:prSet/>
      <dgm:spPr/>
      <dgm:t>
        <a:bodyPr/>
        <a:lstStyle/>
        <a:p>
          <a:endParaRPr lang="ru-RU"/>
        </a:p>
      </dgm:t>
    </dgm:pt>
    <dgm:pt modelId="{BA88D02A-041A-48B1-AFF1-B8F143C022F1}" type="parTrans" cxnId="{084F1EF9-B81C-444E-BB27-82B9C81ACDD6}">
      <dgm:prSet/>
      <dgm:spPr/>
      <dgm:t>
        <a:bodyPr/>
        <a:lstStyle/>
        <a:p>
          <a:endParaRPr lang="ru-RU"/>
        </a:p>
      </dgm:t>
    </dgm:pt>
    <dgm:pt modelId="{F0069B84-286A-49E0-8F64-D192A6F9D7A3}">
      <dgm:prSet phldrT="[Текст]"/>
      <dgm:spPr>
        <a:noFill/>
        <a:ln>
          <a:noFill/>
        </a:ln>
      </dgm:spPr>
      <dgm:t>
        <a:bodyPr/>
        <a:lstStyle/>
        <a:p>
          <a:endParaRPr lang="ru-RU" dirty="0"/>
        </a:p>
      </dgm:t>
    </dgm:pt>
    <dgm:pt modelId="{01BB0299-2A6B-498B-8F95-1BB4DAAD8284}" type="parTrans" cxnId="{B7269F39-5141-40F0-82BC-FD40BAF3D37A}">
      <dgm:prSet/>
      <dgm:spPr/>
      <dgm:t>
        <a:bodyPr/>
        <a:lstStyle/>
        <a:p>
          <a:endParaRPr lang="ru-RU"/>
        </a:p>
      </dgm:t>
    </dgm:pt>
    <dgm:pt modelId="{7BCC10D3-E17A-4387-9D73-E829D26DA7DF}" type="sibTrans" cxnId="{B7269F39-5141-40F0-82BC-FD40BAF3D37A}">
      <dgm:prSet/>
      <dgm:spPr>
        <a:noFill/>
      </dgm:spPr>
      <dgm:t>
        <a:bodyPr/>
        <a:lstStyle/>
        <a:p>
          <a:endParaRPr lang="ru-RU"/>
        </a:p>
      </dgm:t>
    </dgm:pt>
    <dgm:pt modelId="{2BE504F4-E0B8-B541-B5C8-C1D83FC0AA24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Кадастровый учет </a:t>
          </a:r>
          <a:endParaRPr lang="ru-RU" dirty="0"/>
        </a:p>
      </dgm:t>
    </dgm:pt>
    <dgm:pt modelId="{4577544F-3EC9-DA46-B6A6-9136CBF5F711}" type="parTrans" cxnId="{277FB5CE-9EE9-184D-B6AE-00E115005745}">
      <dgm:prSet/>
      <dgm:spPr/>
      <dgm:t>
        <a:bodyPr/>
        <a:lstStyle/>
        <a:p>
          <a:endParaRPr lang="ru-RU"/>
        </a:p>
      </dgm:t>
    </dgm:pt>
    <dgm:pt modelId="{B06308D8-BC69-1C4D-972C-14CA5562E000}" type="sibTrans" cxnId="{277FB5CE-9EE9-184D-B6AE-00E115005745}">
      <dgm:prSet/>
      <dgm:spPr/>
      <dgm:t>
        <a:bodyPr/>
        <a:lstStyle/>
        <a:p>
          <a:endParaRPr lang="ru-RU"/>
        </a:p>
      </dgm:t>
    </dgm:pt>
    <dgm:pt modelId="{427F3BDA-E13F-448D-952E-CE3B7A88E407}" type="pres">
      <dgm:prSet presAssocID="{EF94F148-D051-43EE-AE78-F78C844A1C2E}" presName="Name0" presStyleCnt="0">
        <dgm:presLayoutVars>
          <dgm:dir/>
          <dgm:resizeHandles val="exact"/>
        </dgm:presLayoutVars>
      </dgm:prSet>
      <dgm:spPr/>
    </dgm:pt>
    <dgm:pt modelId="{CCC92EEE-D0B0-434F-8694-4AB687B8D484}" type="pres">
      <dgm:prSet presAssocID="{67FA420D-94D5-42A5-8BA8-FD142BECAD2A}" presName="node" presStyleLbl="node1" presStyleIdx="0" presStyleCnt="7" custLinFactNeighborX="2313" custLinFactNeighborY="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C99676-56DF-40F6-BC30-407EA08CE4B2}" type="pres">
      <dgm:prSet presAssocID="{5D1B8ADB-46B9-4ED5-8D4B-F6AAE33A9349}" presName="sibTrans" presStyleLbl="sibTrans2D1" presStyleIdx="0" presStyleCnt="6"/>
      <dgm:spPr/>
      <dgm:t>
        <a:bodyPr/>
        <a:lstStyle/>
        <a:p>
          <a:endParaRPr lang="ru-RU"/>
        </a:p>
      </dgm:t>
    </dgm:pt>
    <dgm:pt modelId="{A49C6629-4564-44F8-9B58-5520A0E5697F}" type="pres">
      <dgm:prSet presAssocID="{5D1B8ADB-46B9-4ED5-8D4B-F6AAE33A9349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54F1D933-6B8F-4E9E-A871-6CAD0E5201C0}" type="pres">
      <dgm:prSet presAssocID="{52C43FB7-2BB8-474F-A781-42677D2A344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C9724-0520-43AE-935F-F7F81839CD23}" type="pres">
      <dgm:prSet presAssocID="{D89B88EA-A640-4CBD-9EDB-175CDF4636A7}" presName="sibTrans" presStyleLbl="sibTrans2D1" presStyleIdx="1" presStyleCnt="6"/>
      <dgm:spPr/>
      <dgm:t>
        <a:bodyPr/>
        <a:lstStyle/>
        <a:p>
          <a:endParaRPr lang="ru-RU"/>
        </a:p>
      </dgm:t>
    </dgm:pt>
    <dgm:pt modelId="{F6071565-2E3E-4BFD-9A49-5F258B212EE2}" type="pres">
      <dgm:prSet presAssocID="{D89B88EA-A640-4CBD-9EDB-175CDF4636A7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B07188A0-3502-4C6E-A953-012A726B8C5D}" type="pres">
      <dgm:prSet presAssocID="{D5A60AE8-7B7F-4831-89A2-29469EE47B7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25825-2970-40D6-84F6-789D7A0758CC}" type="pres">
      <dgm:prSet presAssocID="{1AC802C9-3967-43AC-BDBE-A08F79E5FC4E}" presName="sibTrans" presStyleLbl="sibTrans2D1" presStyleIdx="2" presStyleCnt="6"/>
      <dgm:spPr/>
      <dgm:t>
        <a:bodyPr/>
        <a:lstStyle/>
        <a:p>
          <a:endParaRPr lang="ru-RU"/>
        </a:p>
      </dgm:t>
    </dgm:pt>
    <dgm:pt modelId="{622EF743-5EA9-4452-91B6-FFDE05D01EF2}" type="pres">
      <dgm:prSet presAssocID="{1AC802C9-3967-43AC-BDBE-A08F79E5FC4E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B372F571-2354-0B48-863A-B4A210D7F29F}" type="pres">
      <dgm:prSet presAssocID="{2BE504F4-E0B8-B541-B5C8-C1D83FC0AA2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185287-7342-4147-A37B-65CAA452D55A}" type="pres">
      <dgm:prSet presAssocID="{B06308D8-BC69-1C4D-972C-14CA5562E000}" presName="sibTrans" presStyleLbl="sibTrans2D1" presStyleIdx="3" presStyleCnt="6"/>
      <dgm:spPr/>
      <dgm:t>
        <a:bodyPr/>
        <a:lstStyle/>
        <a:p>
          <a:endParaRPr lang="ru-RU"/>
        </a:p>
      </dgm:t>
    </dgm:pt>
    <dgm:pt modelId="{EA88AE66-EF4B-F742-B465-36311D5A4900}" type="pres">
      <dgm:prSet presAssocID="{B06308D8-BC69-1C4D-972C-14CA5562E000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D997C60D-71E4-491E-94DD-54139E20268A}" type="pres">
      <dgm:prSet presAssocID="{49925A02-B55B-42E2-AC49-1B138B80C7D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DA4C5C-23F2-4495-892E-CE629A78646B}" type="pres">
      <dgm:prSet presAssocID="{FA838D18-4E9F-460C-A792-241BFD3D219C}" presName="sibTrans" presStyleLbl="sibTrans2D1" presStyleIdx="4" presStyleCnt="6"/>
      <dgm:spPr/>
      <dgm:t>
        <a:bodyPr/>
        <a:lstStyle/>
        <a:p>
          <a:endParaRPr lang="ru-RU"/>
        </a:p>
      </dgm:t>
    </dgm:pt>
    <dgm:pt modelId="{7F89C7C2-E870-4F60-A8AE-071F6AE34FA2}" type="pres">
      <dgm:prSet presAssocID="{FA838D18-4E9F-460C-A792-241BFD3D219C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2EA83E84-3523-405C-ADC2-0A94D4340B54}" type="pres">
      <dgm:prSet presAssocID="{F0069B84-286A-49E0-8F64-D192A6F9D7A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88961F-9C31-45FB-9DE7-C062BAB67263}" type="pres">
      <dgm:prSet presAssocID="{7BCC10D3-E17A-4387-9D73-E829D26DA7DF}" presName="sibTrans" presStyleLbl="sibTrans2D1" presStyleIdx="5" presStyleCnt="6"/>
      <dgm:spPr/>
      <dgm:t>
        <a:bodyPr/>
        <a:lstStyle/>
        <a:p>
          <a:endParaRPr lang="ru-RU"/>
        </a:p>
      </dgm:t>
    </dgm:pt>
    <dgm:pt modelId="{4AEAB526-2429-41FD-9FD4-90D075387AA3}" type="pres">
      <dgm:prSet presAssocID="{7BCC10D3-E17A-4387-9D73-E829D26DA7DF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08997682-FF18-46E2-87B2-CE5F0CCE5CED}" type="pres">
      <dgm:prSet presAssocID="{22593301-E108-437B-A3AF-821A0DB8DC7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3165B3-1A91-4731-9699-2A10367B033E}" type="presOf" srcId="{5D1B8ADB-46B9-4ED5-8D4B-F6AAE33A9349}" destId="{9FC99676-56DF-40F6-BC30-407EA08CE4B2}" srcOrd="0" destOrd="0" presId="urn:microsoft.com/office/officeart/2005/8/layout/process1"/>
    <dgm:cxn modelId="{8932C3D4-3BF3-47B9-BC1E-244CAE82DC15}" type="presOf" srcId="{67FA420D-94D5-42A5-8BA8-FD142BECAD2A}" destId="{CCC92EEE-D0B0-434F-8694-4AB687B8D484}" srcOrd="0" destOrd="0" presId="urn:microsoft.com/office/officeart/2005/8/layout/process1"/>
    <dgm:cxn modelId="{3F325D15-0392-4DB9-ADD5-3C29E787827C}" type="presOf" srcId="{49925A02-B55B-42E2-AC49-1B138B80C7DD}" destId="{D997C60D-71E4-491E-94DD-54139E20268A}" srcOrd="0" destOrd="0" presId="urn:microsoft.com/office/officeart/2005/8/layout/process1"/>
    <dgm:cxn modelId="{B7269F39-5141-40F0-82BC-FD40BAF3D37A}" srcId="{EF94F148-D051-43EE-AE78-F78C844A1C2E}" destId="{F0069B84-286A-49E0-8F64-D192A6F9D7A3}" srcOrd="5" destOrd="0" parTransId="{01BB0299-2A6B-498B-8F95-1BB4DAAD8284}" sibTransId="{7BCC10D3-E17A-4387-9D73-E829D26DA7DF}"/>
    <dgm:cxn modelId="{522C4266-F9FC-42EA-9E0D-302883871ACE}" type="presOf" srcId="{EF94F148-D051-43EE-AE78-F78C844A1C2E}" destId="{427F3BDA-E13F-448D-952E-CE3B7A88E407}" srcOrd="0" destOrd="0" presId="urn:microsoft.com/office/officeart/2005/8/layout/process1"/>
    <dgm:cxn modelId="{58029507-1928-4CF5-A38E-75E18C5F09D9}" type="presOf" srcId="{F0069B84-286A-49E0-8F64-D192A6F9D7A3}" destId="{2EA83E84-3523-405C-ADC2-0A94D4340B54}" srcOrd="0" destOrd="0" presId="urn:microsoft.com/office/officeart/2005/8/layout/process1"/>
    <dgm:cxn modelId="{060D116F-2787-4CF4-9885-E02DABBA384A}" type="presOf" srcId="{B06308D8-BC69-1C4D-972C-14CA5562E000}" destId="{CB185287-7342-4147-A37B-65CAA452D55A}" srcOrd="0" destOrd="0" presId="urn:microsoft.com/office/officeart/2005/8/layout/process1"/>
    <dgm:cxn modelId="{68BF4145-DFBC-47B0-9BF8-3B59A145BD44}" type="presOf" srcId="{1AC802C9-3967-43AC-BDBE-A08F79E5FC4E}" destId="{622EF743-5EA9-4452-91B6-FFDE05D01EF2}" srcOrd="1" destOrd="0" presId="urn:microsoft.com/office/officeart/2005/8/layout/process1"/>
    <dgm:cxn modelId="{53450B00-4E36-4ABE-9799-791F3061B3A9}" type="presOf" srcId="{7BCC10D3-E17A-4387-9D73-E829D26DA7DF}" destId="{AE88961F-9C31-45FB-9DE7-C062BAB67263}" srcOrd="0" destOrd="0" presId="urn:microsoft.com/office/officeart/2005/8/layout/process1"/>
    <dgm:cxn modelId="{0C2AA7C2-5640-4B50-85DE-FE6F0B05D2F0}" type="presOf" srcId="{2BE504F4-E0B8-B541-B5C8-C1D83FC0AA24}" destId="{B372F571-2354-0B48-863A-B4A210D7F29F}" srcOrd="0" destOrd="0" presId="urn:microsoft.com/office/officeart/2005/8/layout/process1"/>
    <dgm:cxn modelId="{B5F15426-4614-4F44-BB3E-D8C7023C40E8}" type="presOf" srcId="{1AC802C9-3967-43AC-BDBE-A08F79E5FC4E}" destId="{65D25825-2970-40D6-84F6-789D7A0758CC}" srcOrd="0" destOrd="0" presId="urn:microsoft.com/office/officeart/2005/8/layout/process1"/>
    <dgm:cxn modelId="{698A7DE4-CA68-495B-A12D-87FA981681A0}" type="presOf" srcId="{52C43FB7-2BB8-474F-A781-42677D2A3446}" destId="{54F1D933-6B8F-4E9E-A871-6CAD0E5201C0}" srcOrd="0" destOrd="0" presId="urn:microsoft.com/office/officeart/2005/8/layout/process1"/>
    <dgm:cxn modelId="{084F1EF9-B81C-444E-BB27-82B9C81ACDD6}" srcId="{EF94F148-D051-43EE-AE78-F78C844A1C2E}" destId="{22593301-E108-437B-A3AF-821A0DB8DC77}" srcOrd="6" destOrd="0" parTransId="{BA88D02A-041A-48B1-AFF1-B8F143C022F1}" sibTransId="{9C044DEB-8CF8-446E-936E-48C0CA2C30CD}"/>
    <dgm:cxn modelId="{72423EDD-DEED-4979-BD7E-DCC8FE032481}" type="presOf" srcId="{FA838D18-4E9F-460C-A792-241BFD3D219C}" destId="{7F89C7C2-E870-4F60-A8AE-071F6AE34FA2}" srcOrd="1" destOrd="0" presId="urn:microsoft.com/office/officeart/2005/8/layout/process1"/>
    <dgm:cxn modelId="{B14ECF5E-7CE8-4010-940C-7CA36D6C3B8E}" type="presOf" srcId="{B06308D8-BC69-1C4D-972C-14CA5562E000}" destId="{EA88AE66-EF4B-F742-B465-36311D5A4900}" srcOrd="1" destOrd="0" presId="urn:microsoft.com/office/officeart/2005/8/layout/process1"/>
    <dgm:cxn modelId="{D45D6633-0959-4FBA-A8EF-5D0359B73C25}" type="presOf" srcId="{D5A60AE8-7B7F-4831-89A2-29469EE47B71}" destId="{B07188A0-3502-4C6E-A953-012A726B8C5D}" srcOrd="0" destOrd="0" presId="urn:microsoft.com/office/officeart/2005/8/layout/process1"/>
    <dgm:cxn modelId="{71D65C2C-B256-48B3-823E-ADCEB19A34B0}" type="presOf" srcId="{D89B88EA-A640-4CBD-9EDB-175CDF4636A7}" destId="{1A3C9724-0520-43AE-935F-F7F81839CD23}" srcOrd="0" destOrd="0" presId="urn:microsoft.com/office/officeart/2005/8/layout/process1"/>
    <dgm:cxn modelId="{76AA6C79-7694-4E82-AC21-D8C9A656F8D1}" srcId="{EF94F148-D051-43EE-AE78-F78C844A1C2E}" destId="{D5A60AE8-7B7F-4831-89A2-29469EE47B71}" srcOrd="2" destOrd="0" parTransId="{76619D20-156D-43EB-999D-00E188D4A6A3}" sibTransId="{1AC802C9-3967-43AC-BDBE-A08F79E5FC4E}"/>
    <dgm:cxn modelId="{C03EFB9E-F49C-42F2-AD34-CD3808FCA143}" type="presOf" srcId="{22593301-E108-437B-A3AF-821A0DB8DC77}" destId="{08997682-FF18-46E2-87B2-CE5F0CCE5CED}" srcOrd="0" destOrd="0" presId="urn:microsoft.com/office/officeart/2005/8/layout/process1"/>
    <dgm:cxn modelId="{C6E62085-4C61-42E3-A76D-D23FD9CC4D8B}" type="presOf" srcId="{7BCC10D3-E17A-4387-9D73-E829D26DA7DF}" destId="{4AEAB526-2429-41FD-9FD4-90D075387AA3}" srcOrd="1" destOrd="0" presId="urn:microsoft.com/office/officeart/2005/8/layout/process1"/>
    <dgm:cxn modelId="{B762A363-F12F-426E-B94F-BF5EBFF780C6}" srcId="{EF94F148-D051-43EE-AE78-F78C844A1C2E}" destId="{52C43FB7-2BB8-474F-A781-42677D2A3446}" srcOrd="1" destOrd="0" parTransId="{D61A487F-3592-483C-B605-392251281505}" sibTransId="{D89B88EA-A640-4CBD-9EDB-175CDF4636A7}"/>
    <dgm:cxn modelId="{277FB5CE-9EE9-184D-B6AE-00E115005745}" srcId="{EF94F148-D051-43EE-AE78-F78C844A1C2E}" destId="{2BE504F4-E0B8-B541-B5C8-C1D83FC0AA24}" srcOrd="3" destOrd="0" parTransId="{4577544F-3EC9-DA46-B6A6-9136CBF5F711}" sibTransId="{B06308D8-BC69-1C4D-972C-14CA5562E000}"/>
    <dgm:cxn modelId="{9659CC44-18F7-48DD-8D0C-357E1DE1F8D4}" srcId="{EF94F148-D051-43EE-AE78-F78C844A1C2E}" destId="{49925A02-B55B-42E2-AC49-1B138B80C7DD}" srcOrd="4" destOrd="0" parTransId="{83042396-D5E0-4A3D-A025-57EF0A19BF01}" sibTransId="{FA838D18-4E9F-460C-A792-241BFD3D219C}"/>
    <dgm:cxn modelId="{8E628244-B116-4D4D-9C0B-0DD78551D0F8}" type="presOf" srcId="{D89B88EA-A640-4CBD-9EDB-175CDF4636A7}" destId="{F6071565-2E3E-4BFD-9A49-5F258B212EE2}" srcOrd="1" destOrd="0" presId="urn:microsoft.com/office/officeart/2005/8/layout/process1"/>
    <dgm:cxn modelId="{D8E31816-16F2-4A88-A982-A201E4C9799B}" srcId="{EF94F148-D051-43EE-AE78-F78C844A1C2E}" destId="{67FA420D-94D5-42A5-8BA8-FD142BECAD2A}" srcOrd="0" destOrd="0" parTransId="{BA083F9C-A8A1-48BA-B9AF-FA5F7A57DAD1}" sibTransId="{5D1B8ADB-46B9-4ED5-8D4B-F6AAE33A9349}"/>
    <dgm:cxn modelId="{A03A5F11-FBE7-4FBF-8D0E-46D64A080D5D}" type="presOf" srcId="{FA838D18-4E9F-460C-A792-241BFD3D219C}" destId="{B9DA4C5C-23F2-4495-892E-CE629A78646B}" srcOrd="0" destOrd="0" presId="urn:microsoft.com/office/officeart/2005/8/layout/process1"/>
    <dgm:cxn modelId="{1C4A6771-3D3D-4A24-860C-FDF2AF9C6E34}" type="presOf" srcId="{5D1B8ADB-46B9-4ED5-8D4B-F6AAE33A9349}" destId="{A49C6629-4564-44F8-9B58-5520A0E5697F}" srcOrd="1" destOrd="0" presId="urn:microsoft.com/office/officeart/2005/8/layout/process1"/>
    <dgm:cxn modelId="{CE4F0A69-D5B1-4277-825F-BA081612B659}" type="presParOf" srcId="{427F3BDA-E13F-448D-952E-CE3B7A88E407}" destId="{CCC92EEE-D0B0-434F-8694-4AB687B8D484}" srcOrd="0" destOrd="0" presId="urn:microsoft.com/office/officeart/2005/8/layout/process1"/>
    <dgm:cxn modelId="{408C204D-3766-4DCA-B865-358246A05B36}" type="presParOf" srcId="{427F3BDA-E13F-448D-952E-CE3B7A88E407}" destId="{9FC99676-56DF-40F6-BC30-407EA08CE4B2}" srcOrd="1" destOrd="0" presId="urn:microsoft.com/office/officeart/2005/8/layout/process1"/>
    <dgm:cxn modelId="{4C8F449D-E230-4355-8D14-63E98B180DF9}" type="presParOf" srcId="{9FC99676-56DF-40F6-BC30-407EA08CE4B2}" destId="{A49C6629-4564-44F8-9B58-5520A0E5697F}" srcOrd="0" destOrd="0" presId="urn:microsoft.com/office/officeart/2005/8/layout/process1"/>
    <dgm:cxn modelId="{25AEAF3C-599F-417B-9901-2E3E1838535B}" type="presParOf" srcId="{427F3BDA-E13F-448D-952E-CE3B7A88E407}" destId="{54F1D933-6B8F-4E9E-A871-6CAD0E5201C0}" srcOrd="2" destOrd="0" presId="urn:microsoft.com/office/officeart/2005/8/layout/process1"/>
    <dgm:cxn modelId="{D4B0B553-6026-4FA2-9110-5C5AA76E2440}" type="presParOf" srcId="{427F3BDA-E13F-448D-952E-CE3B7A88E407}" destId="{1A3C9724-0520-43AE-935F-F7F81839CD23}" srcOrd="3" destOrd="0" presId="urn:microsoft.com/office/officeart/2005/8/layout/process1"/>
    <dgm:cxn modelId="{BBD95F89-39A1-443A-B4C1-E98BC2A60CBE}" type="presParOf" srcId="{1A3C9724-0520-43AE-935F-F7F81839CD23}" destId="{F6071565-2E3E-4BFD-9A49-5F258B212EE2}" srcOrd="0" destOrd="0" presId="urn:microsoft.com/office/officeart/2005/8/layout/process1"/>
    <dgm:cxn modelId="{5B431959-29BF-49D3-80C0-FB0930071BD2}" type="presParOf" srcId="{427F3BDA-E13F-448D-952E-CE3B7A88E407}" destId="{B07188A0-3502-4C6E-A953-012A726B8C5D}" srcOrd="4" destOrd="0" presId="urn:microsoft.com/office/officeart/2005/8/layout/process1"/>
    <dgm:cxn modelId="{9B725AA2-2201-4EBC-9D5A-CAB0D08FFF9F}" type="presParOf" srcId="{427F3BDA-E13F-448D-952E-CE3B7A88E407}" destId="{65D25825-2970-40D6-84F6-789D7A0758CC}" srcOrd="5" destOrd="0" presId="urn:microsoft.com/office/officeart/2005/8/layout/process1"/>
    <dgm:cxn modelId="{BA5C2C58-A425-4332-9B50-700A0BD24963}" type="presParOf" srcId="{65D25825-2970-40D6-84F6-789D7A0758CC}" destId="{622EF743-5EA9-4452-91B6-FFDE05D01EF2}" srcOrd="0" destOrd="0" presId="urn:microsoft.com/office/officeart/2005/8/layout/process1"/>
    <dgm:cxn modelId="{87BAE795-4728-48FD-98CA-DCC70A8915DE}" type="presParOf" srcId="{427F3BDA-E13F-448D-952E-CE3B7A88E407}" destId="{B372F571-2354-0B48-863A-B4A210D7F29F}" srcOrd="6" destOrd="0" presId="urn:microsoft.com/office/officeart/2005/8/layout/process1"/>
    <dgm:cxn modelId="{08674B6F-F8DA-47F8-B7BE-641CE7DEE428}" type="presParOf" srcId="{427F3BDA-E13F-448D-952E-CE3B7A88E407}" destId="{CB185287-7342-4147-A37B-65CAA452D55A}" srcOrd="7" destOrd="0" presId="urn:microsoft.com/office/officeart/2005/8/layout/process1"/>
    <dgm:cxn modelId="{7D2A0ED3-FA64-4BD2-BB0F-1126469E76B6}" type="presParOf" srcId="{CB185287-7342-4147-A37B-65CAA452D55A}" destId="{EA88AE66-EF4B-F742-B465-36311D5A4900}" srcOrd="0" destOrd="0" presId="urn:microsoft.com/office/officeart/2005/8/layout/process1"/>
    <dgm:cxn modelId="{7CB84ECF-5DB4-4E09-B9C1-A1674A73DA28}" type="presParOf" srcId="{427F3BDA-E13F-448D-952E-CE3B7A88E407}" destId="{D997C60D-71E4-491E-94DD-54139E20268A}" srcOrd="8" destOrd="0" presId="urn:microsoft.com/office/officeart/2005/8/layout/process1"/>
    <dgm:cxn modelId="{9AA56175-3B3A-4670-90EF-B06F7826724D}" type="presParOf" srcId="{427F3BDA-E13F-448D-952E-CE3B7A88E407}" destId="{B9DA4C5C-23F2-4495-892E-CE629A78646B}" srcOrd="9" destOrd="0" presId="urn:microsoft.com/office/officeart/2005/8/layout/process1"/>
    <dgm:cxn modelId="{9D5DC6E7-60B7-40B4-A11C-F8DC7A69A63D}" type="presParOf" srcId="{B9DA4C5C-23F2-4495-892E-CE629A78646B}" destId="{7F89C7C2-E870-4F60-A8AE-071F6AE34FA2}" srcOrd="0" destOrd="0" presId="urn:microsoft.com/office/officeart/2005/8/layout/process1"/>
    <dgm:cxn modelId="{448A4B4C-D5EA-4AF7-BC96-25080980EA8D}" type="presParOf" srcId="{427F3BDA-E13F-448D-952E-CE3B7A88E407}" destId="{2EA83E84-3523-405C-ADC2-0A94D4340B54}" srcOrd="10" destOrd="0" presId="urn:microsoft.com/office/officeart/2005/8/layout/process1"/>
    <dgm:cxn modelId="{D6E19E59-D97B-49E0-A0D6-C3AC272454CE}" type="presParOf" srcId="{427F3BDA-E13F-448D-952E-CE3B7A88E407}" destId="{AE88961F-9C31-45FB-9DE7-C062BAB67263}" srcOrd="11" destOrd="0" presId="urn:microsoft.com/office/officeart/2005/8/layout/process1"/>
    <dgm:cxn modelId="{5C35A4DB-FBE4-43ED-B895-CC6FC10D9213}" type="presParOf" srcId="{AE88961F-9C31-45FB-9DE7-C062BAB67263}" destId="{4AEAB526-2429-41FD-9FD4-90D075387AA3}" srcOrd="0" destOrd="0" presId="urn:microsoft.com/office/officeart/2005/8/layout/process1"/>
    <dgm:cxn modelId="{29A2DFE0-ED5A-4998-A503-BE33A5F3CCF3}" type="presParOf" srcId="{427F3BDA-E13F-448D-952E-CE3B7A88E407}" destId="{08997682-FF18-46E2-87B2-CE5F0CCE5CED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94F148-D051-43EE-AE78-F78C844A1C2E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</dgm:pt>
    <dgm:pt modelId="{67FA420D-94D5-42A5-8BA8-FD142BECAD2A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Разработка схемы расположения ЗУ </a:t>
          </a:r>
        </a:p>
        <a:p>
          <a:r>
            <a:rPr lang="ru-RU" dirty="0" smtClean="0"/>
            <a:t>(если нет проекта межевания)  </a:t>
          </a:r>
          <a:endParaRPr lang="ru-RU" dirty="0"/>
        </a:p>
      </dgm:t>
    </dgm:pt>
    <dgm:pt modelId="{BA083F9C-A8A1-48BA-B9AF-FA5F7A57DAD1}" type="parTrans" cxnId="{D8E31816-16F2-4A88-A982-A201E4C9799B}">
      <dgm:prSet/>
      <dgm:spPr/>
      <dgm:t>
        <a:bodyPr/>
        <a:lstStyle/>
        <a:p>
          <a:endParaRPr lang="ru-RU"/>
        </a:p>
      </dgm:t>
    </dgm:pt>
    <dgm:pt modelId="{5D1B8ADB-46B9-4ED5-8D4B-F6AAE33A9349}" type="sibTrans" cxnId="{D8E31816-16F2-4A88-A982-A201E4C9799B}">
      <dgm:prSet/>
      <dgm:spPr/>
      <dgm:t>
        <a:bodyPr/>
        <a:lstStyle/>
        <a:p>
          <a:endParaRPr lang="ru-RU"/>
        </a:p>
      </dgm:t>
    </dgm:pt>
    <dgm:pt modelId="{52C43FB7-2BB8-474F-A781-42677D2A3446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Решение об утверждении схемы   </a:t>
          </a:r>
          <a:r>
            <a:rPr lang="ru-RU" dirty="0" smtClean="0">
              <a:solidFill>
                <a:schemeClr val="accent1"/>
              </a:solidFill>
            </a:rPr>
            <a:t>предварительном</a:t>
          </a:r>
          <a:r>
            <a:rPr lang="ru-RU" dirty="0" smtClean="0"/>
            <a:t> </a:t>
          </a:r>
          <a:endParaRPr lang="ru-RU" dirty="0"/>
        </a:p>
      </dgm:t>
    </dgm:pt>
    <dgm:pt modelId="{D61A487F-3592-483C-B605-392251281505}" type="parTrans" cxnId="{B762A363-F12F-426E-B94F-BF5EBFF780C6}">
      <dgm:prSet/>
      <dgm:spPr/>
      <dgm:t>
        <a:bodyPr/>
        <a:lstStyle/>
        <a:p>
          <a:endParaRPr lang="ru-RU"/>
        </a:p>
      </dgm:t>
    </dgm:pt>
    <dgm:pt modelId="{D89B88EA-A640-4CBD-9EDB-175CDF4636A7}" type="sibTrans" cxnId="{B762A363-F12F-426E-B94F-BF5EBFF780C6}">
      <dgm:prSet/>
      <dgm:spPr/>
      <dgm:t>
        <a:bodyPr/>
        <a:lstStyle/>
        <a:p>
          <a:endParaRPr lang="ru-RU"/>
        </a:p>
      </dgm:t>
    </dgm:pt>
    <dgm:pt modelId="{D5A60AE8-7B7F-4831-89A2-29469EE47B71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Кадастровые работы </a:t>
          </a:r>
          <a:endParaRPr lang="ru-RU" dirty="0"/>
        </a:p>
      </dgm:t>
    </dgm:pt>
    <dgm:pt modelId="{76619D20-156D-43EB-999D-00E188D4A6A3}" type="parTrans" cxnId="{76AA6C79-7694-4E82-AC21-D8C9A656F8D1}">
      <dgm:prSet/>
      <dgm:spPr/>
      <dgm:t>
        <a:bodyPr/>
        <a:lstStyle/>
        <a:p>
          <a:endParaRPr lang="ru-RU"/>
        </a:p>
      </dgm:t>
    </dgm:pt>
    <dgm:pt modelId="{1AC802C9-3967-43AC-BDBE-A08F79E5FC4E}" type="sibTrans" cxnId="{76AA6C79-7694-4E82-AC21-D8C9A656F8D1}">
      <dgm:prSet/>
      <dgm:spPr/>
      <dgm:t>
        <a:bodyPr/>
        <a:lstStyle/>
        <a:p>
          <a:endParaRPr lang="ru-RU"/>
        </a:p>
      </dgm:t>
    </dgm:pt>
    <dgm:pt modelId="{49925A02-B55B-42E2-AC49-1B138B80C7DD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Регистрация прав (при необходимости) Аукцион </a:t>
          </a:r>
          <a:endParaRPr lang="ru-RU" dirty="0"/>
        </a:p>
      </dgm:t>
    </dgm:pt>
    <dgm:pt modelId="{83042396-D5E0-4A3D-A025-57EF0A19BF01}" type="parTrans" cxnId="{9659CC44-18F7-48DD-8D0C-357E1DE1F8D4}">
      <dgm:prSet/>
      <dgm:spPr/>
      <dgm:t>
        <a:bodyPr/>
        <a:lstStyle/>
        <a:p>
          <a:endParaRPr lang="ru-RU"/>
        </a:p>
      </dgm:t>
    </dgm:pt>
    <dgm:pt modelId="{FA838D18-4E9F-460C-A792-241BFD3D219C}" type="sibTrans" cxnId="{9659CC44-18F7-48DD-8D0C-357E1DE1F8D4}">
      <dgm:prSet/>
      <dgm:spPr>
        <a:noFill/>
      </dgm:spPr>
      <dgm:t>
        <a:bodyPr/>
        <a:lstStyle/>
        <a:p>
          <a:endParaRPr lang="ru-RU"/>
        </a:p>
      </dgm:t>
    </dgm:pt>
    <dgm:pt modelId="{22593301-E108-437B-A3AF-821A0DB8DC77}">
      <dgm:prSet phldrT="[Текст]"/>
      <dgm:spPr>
        <a:noFill/>
        <a:ln>
          <a:noFill/>
        </a:ln>
      </dgm:spPr>
      <dgm:t>
        <a:bodyPr/>
        <a:lstStyle/>
        <a:p>
          <a:endParaRPr lang="ru-RU" dirty="0"/>
        </a:p>
      </dgm:t>
    </dgm:pt>
    <dgm:pt modelId="{9C044DEB-8CF8-446E-936E-48C0CA2C30CD}" type="sibTrans" cxnId="{084F1EF9-B81C-444E-BB27-82B9C81ACDD6}">
      <dgm:prSet/>
      <dgm:spPr/>
      <dgm:t>
        <a:bodyPr/>
        <a:lstStyle/>
        <a:p>
          <a:endParaRPr lang="ru-RU"/>
        </a:p>
      </dgm:t>
    </dgm:pt>
    <dgm:pt modelId="{BA88D02A-041A-48B1-AFF1-B8F143C022F1}" type="parTrans" cxnId="{084F1EF9-B81C-444E-BB27-82B9C81ACDD6}">
      <dgm:prSet/>
      <dgm:spPr/>
      <dgm:t>
        <a:bodyPr/>
        <a:lstStyle/>
        <a:p>
          <a:endParaRPr lang="ru-RU"/>
        </a:p>
      </dgm:t>
    </dgm:pt>
    <dgm:pt modelId="{F0069B84-286A-49E0-8F64-D192A6F9D7A3}">
      <dgm:prSet phldrT="[Текст]"/>
      <dgm:spPr>
        <a:noFill/>
        <a:ln>
          <a:noFill/>
        </a:ln>
      </dgm:spPr>
      <dgm:t>
        <a:bodyPr/>
        <a:lstStyle/>
        <a:p>
          <a:endParaRPr lang="ru-RU" dirty="0"/>
        </a:p>
      </dgm:t>
    </dgm:pt>
    <dgm:pt modelId="{01BB0299-2A6B-498B-8F95-1BB4DAAD8284}" type="parTrans" cxnId="{B7269F39-5141-40F0-82BC-FD40BAF3D37A}">
      <dgm:prSet/>
      <dgm:spPr/>
      <dgm:t>
        <a:bodyPr/>
        <a:lstStyle/>
        <a:p>
          <a:endParaRPr lang="ru-RU"/>
        </a:p>
      </dgm:t>
    </dgm:pt>
    <dgm:pt modelId="{7BCC10D3-E17A-4387-9D73-E829D26DA7DF}" type="sibTrans" cxnId="{B7269F39-5141-40F0-82BC-FD40BAF3D37A}">
      <dgm:prSet/>
      <dgm:spPr>
        <a:noFill/>
      </dgm:spPr>
      <dgm:t>
        <a:bodyPr/>
        <a:lstStyle/>
        <a:p>
          <a:endParaRPr lang="ru-RU"/>
        </a:p>
      </dgm:t>
    </dgm:pt>
    <dgm:pt modelId="{2BE504F4-E0B8-B541-B5C8-C1D83FC0AA24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Кадастровый учет</a:t>
          </a:r>
        </a:p>
      </dgm:t>
    </dgm:pt>
    <dgm:pt modelId="{4577544F-3EC9-DA46-B6A6-9136CBF5F711}" type="parTrans" cxnId="{277FB5CE-9EE9-184D-B6AE-00E115005745}">
      <dgm:prSet/>
      <dgm:spPr/>
      <dgm:t>
        <a:bodyPr/>
        <a:lstStyle/>
        <a:p>
          <a:endParaRPr lang="ru-RU"/>
        </a:p>
      </dgm:t>
    </dgm:pt>
    <dgm:pt modelId="{B06308D8-BC69-1C4D-972C-14CA5562E000}" type="sibTrans" cxnId="{277FB5CE-9EE9-184D-B6AE-00E115005745}">
      <dgm:prSet/>
      <dgm:spPr/>
      <dgm:t>
        <a:bodyPr/>
        <a:lstStyle/>
        <a:p>
          <a:endParaRPr lang="ru-RU"/>
        </a:p>
      </dgm:t>
    </dgm:pt>
    <dgm:pt modelId="{427F3BDA-E13F-448D-952E-CE3B7A88E407}" type="pres">
      <dgm:prSet presAssocID="{EF94F148-D051-43EE-AE78-F78C844A1C2E}" presName="Name0" presStyleCnt="0">
        <dgm:presLayoutVars>
          <dgm:dir/>
          <dgm:resizeHandles val="exact"/>
        </dgm:presLayoutVars>
      </dgm:prSet>
      <dgm:spPr/>
    </dgm:pt>
    <dgm:pt modelId="{CCC92EEE-D0B0-434F-8694-4AB687B8D484}" type="pres">
      <dgm:prSet presAssocID="{67FA420D-94D5-42A5-8BA8-FD142BECAD2A}" presName="node" presStyleLbl="node1" presStyleIdx="0" presStyleCnt="7" custLinFactNeighborX="2313" custLinFactNeighborY="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C99676-56DF-40F6-BC30-407EA08CE4B2}" type="pres">
      <dgm:prSet presAssocID="{5D1B8ADB-46B9-4ED5-8D4B-F6AAE33A9349}" presName="sibTrans" presStyleLbl="sibTrans2D1" presStyleIdx="0" presStyleCnt="6"/>
      <dgm:spPr/>
      <dgm:t>
        <a:bodyPr/>
        <a:lstStyle/>
        <a:p>
          <a:endParaRPr lang="ru-RU"/>
        </a:p>
      </dgm:t>
    </dgm:pt>
    <dgm:pt modelId="{A49C6629-4564-44F8-9B58-5520A0E5697F}" type="pres">
      <dgm:prSet presAssocID="{5D1B8ADB-46B9-4ED5-8D4B-F6AAE33A9349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54F1D933-6B8F-4E9E-A871-6CAD0E5201C0}" type="pres">
      <dgm:prSet presAssocID="{52C43FB7-2BB8-474F-A781-42677D2A344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C9724-0520-43AE-935F-F7F81839CD23}" type="pres">
      <dgm:prSet presAssocID="{D89B88EA-A640-4CBD-9EDB-175CDF4636A7}" presName="sibTrans" presStyleLbl="sibTrans2D1" presStyleIdx="1" presStyleCnt="6"/>
      <dgm:spPr/>
      <dgm:t>
        <a:bodyPr/>
        <a:lstStyle/>
        <a:p>
          <a:endParaRPr lang="ru-RU"/>
        </a:p>
      </dgm:t>
    </dgm:pt>
    <dgm:pt modelId="{F6071565-2E3E-4BFD-9A49-5F258B212EE2}" type="pres">
      <dgm:prSet presAssocID="{D89B88EA-A640-4CBD-9EDB-175CDF4636A7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B07188A0-3502-4C6E-A953-012A726B8C5D}" type="pres">
      <dgm:prSet presAssocID="{D5A60AE8-7B7F-4831-89A2-29469EE47B7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25825-2970-40D6-84F6-789D7A0758CC}" type="pres">
      <dgm:prSet presAssocID="{1AC802C9-3967-43AC-BDBE-A08F79E5FC4E}" presName="sibTrans" presStyleLbl="sibTrans2D1" presStyleIdx="2" presStyleCnt="6"/>
      <dgm:spPr/>
      <dgm:t>
        <a:bodyPr/>
        <a:lstStyle/>
        <a:p>
          <a:endParaRPr lang="ru-RU"/>
        </a:p>
      </dgm:t>
    </dgm:pt>
    <dgm:pt modelId="{622EF743-5EA9-4452-91B6-FFDE05D01EF2}" type="pres">
      <dgm:prSet presAssocID="{1AC802C9-3967-43AC-BDBE-A08F79E5FC4E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B372F571-2354-0B48-863A-B4A210D7F29F}" type="pres">
      <dgm:prSet presAssocID="{2BE504F4-E0B8-B541-B5C8-C1D83FC0AA2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185287-7342-4147-A37B-65CAA452D55A}" type="pres">
      <dgm:prSet presAssocID="{B06308D8-BC69-1C4D-972C-14CA5562E000}" presName="sibTrans" presStyleLbl="sibTrans2D1" presStyleIdx="3" presStyleCnt="6"/>
      <dgm:spPr/>
      <dgm:t>
        <a:bodyPr/>
        <a:lstStyle/>
        <a:p>
          <a:endParaRPr lang="ru-RU"/>
        </a:p>
      </dgm:t>
    </dgm:pt>
    <dgm:pt modelId="{EA88AE66-EF4B-F742-B465-36311D5A4900}" type="pres">
      <dgm:prSet presAssocID="{B06308D8-BC69-1C4D-972C-14CA5562E000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D997C60D-71E4-491E-94DD-54139E20268A}" type="pres">
      <dgm:prSet presAssocID="{49925A02-B55B-42E2-AC49-1B138B80C7D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DA4C5C-23F2-4495-892E-CE629A78646B}" type="pres">
      <dgm:prSet presAssocID="{FA838D18-4E9F-460C-A792-241BFD3D219C}" presName="sibTrans" presStyleLbl="sibTrans2D1" presStyleIdx="4" presStyleCnt="6"/>
      <dgm:spPr/>
      <dgm:t>
        <a:bodyPr/>
        <a:lstStyle/>
        <a:p>
          <a:endParaRPr lang="ru-RU"/>
        </a:p>
      </dgm:t>
    </dgm:pt>
    <dgm:pt modelId="{7F89C7C2-E870-4F60-A8AE-071F6AE34FA2}" type="pres">
      <dgm:prSet presAssocID="{FA838D18-4E9F-460C-A792-241BFD3D219C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2EA83E84-3523-405C-ADC2-0A94D4340B54}" type="pres">
      <dgm:prSet presAssocID="{F0069B84-286A-49E0-8F64-D192A6F9D7A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88961F-9C31-45FB-9DE7-C062BAB67263}" type="pres">
      <dgm:prSet presAssocID="{7BCC10D3-E17A-4387-9D73-E829D26DA7DF}" presName="sibTrans" presStyleLbl="sibTrans2D1" presStyleIdx="5" presStyleCnt="6"/>
      <dgm:spPr/>
      <dgm:t>
        <a:bodyPr/>
        <a:lstStyle/>
        <a:p>
          <a:endParaRPr lang="ru-RU"/>
        </a:p>
      </dgm:t>
    </dgm:pt>
    <dgm:pt modelId="{4AEAB526-2429-41FD-9FD4-90D075387AA3}" type="pres">
      <dgm:prSet presAssocID="{7BCC10D3-E17A-4387-9D73-E829D26DA7DF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08997682-FF18-46E2-87B2-CE5F0CCE5CED}" type="pres">
      <dgm:prSet presAssocID="{22593301-E108-437B-A3AF-821A0DB8DC7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EA3044-368D-490B-89FB-FB14EB73D9D0}" type="presOf" srcId="{52C43FB7-2BB8-474F-A781-42677D2A3446}" destId="{54F1D933-6B8F-4E9E-A871-6CAD0E5201C0}" srcOrd="0" destOrd="0" presId="urn:microsoft.com/office/officeart/2005/8/layout/process1"/>
    <dgm:cxn modelId="{FC178882-E921-4E68-B87F-91A5287BDDD8}" type="presOf" srcId="{EF94F148-D051-43EE-AE78-F78C844A1C2E}" destId="{427F3BDA-E13F-448D-952E-CE3B7A88E407}" srcOrd="0" destOrd="0" presId="urn:microsoft.com/office/officeart/2005/8/layout/process1"/>
    <dgm:cxn modelId="{AE54F737-9542-443E-86F8-0A0A9032F23D}" type="presOf" srcId="{B06308D8-BC69-1C4D-972C-14CA5562E000}" destId="{CB185287-7342-4147-A37B-65CAA452D55A}" srcOrd="0" destOrd="0" presId="urn:microsoft.com/office/officeart/2005/8/layout/process1"/>
    <dgm:cxn modelId="{9D9C4E95-56F2-49E4-A4C0-409CD9D96EBA}" type="presOf" srcId="{1AC802C9-3967-43AC-BDBE-A08F79E5FC4E}" destId="{622EF743-5EA9-4452-91B6-FFDE05D01EF2}" srcOrd="1" destOrd="0" presId="urn:microsoft.com/office/officeart/2005/8/layout/process1"/>
    <dgm:cxn modelId="{BF497B71-9062-4B03-A006-C0237751C8F3}" type="presOf" srcId="{D5A60AE8-7B7F-4831-89A2-29469EE47B71}" destId="{B07188A0-3502-4C6E-A953-012A726B8C5D}" srcOrd="0" destOrd="0" presId="urn:microsoft.com/office/officeart/2005/8/layout/process1"/>
    <dgm:cxn modelId="{B7269F39-5141-40F0-82BC-FD40BAF3D37A}" srcId="{EF94F148-D051-43EE-AE78-F78C844A1C2E}" destId="{F0069B84-286A-49E0-8F64-D192A6F9D7A3}" srcOrd="5" destOrd="0" parTransId="{01BB0299-2A6B-498B-8F95-1BB4DAAD8284}" sibTransId="{7BCC10D3-E17A-4387-9D73-E829D26DA7DF}"/>
    <dgm:cxn modelId="{81C2CAA7-3E54-4D9A-8F18-430D25C4F49D}" type="presOf" srcId="{2BE504F4-E0B8-B541-B5C8-C1D83FC0AA24}" destId="{B372F571-2354-0B48-863A-B4A210D7F29F}" srcOrd="0" destOrd="0" presId="urn:microsoft.com/office/officeart/2005/8/layout/process1"/>
    <dgm:cxn modelId="{8D30474C-51A7-4C19-A3C5-C3988D905865}" type="presOf" srcId="{5D1B8ADB-46B9-4ED5-8D4B-F6AAE33A9349}" destId="{9FC99676-56DF-40F6-BC30-407EA08CE4B2}" srcOrd="0" destOrd="0" presId="urn:microsoft.com/office/officeart/2005/8/layout/process1"/>
    <dgm:cxn modelId="{3AD1E98C-BC18-49CC-A22F-56A23386710C}" type="presOf" srcId="{D89B88EA-A640-4CBD-9EDB-175CDF4636A7}" destId="{F6071565-2E3E-4BFD-9A49-5F258B212EE2}" srcOrd="1" destOrd="0" presId="urn:microsoft.com/office/officeart/2005/8/layout/process1"/>
    <dgm:cxn modelId="{72A66355-265E-4963-B7E5-2EF301AC362F}" type="presOf" srcId="{7BCC10D3-E17A-4387-9D73-E829D26DA7DF}" destId="{4AEAB526-2429-41FD-9FD4-90D075387AA3}" srcOrd="1" destOrd="0" presId="urn:microsoft.com/office/officeart/2005/8/layout/process1"/>
    <dgm:cxn modelId="{0DB4120D-423A-4505-8A49-A9CC0825A5ED}" type="presOf" srcId="{7BCC10D3-E17A-4387-9D73-E829D26DA7DF}" destId="{AE88961F-9C31-45FB-9DE7-C062BAB67263}" srcOrd="0" destOrd="0" presId="urn:microsoft.com/office/officeart/2005/8/layout/process1"/>
    <dgm:cxn modelId="{BE58D5AE-240B-422C-9803-ECDDAEF35838}" type="presOf" srcId="{FA838D18-4E9F-460C-A792-241BFD3D219C}" destId="{7F89C7C2-E870-4F60-A8AE-071F6AE34FA2}" srcOrd="1" destOrd="0" presId="urn:microsoft.com/office/officeart/2005/8/layout/process1"/>
    <dgm:cxn modelId="{367102A5-ABA4-49F2-BD4C-4B52D20E5B89}" type="presOf" srcId="{B06308D8-BC69-1C4D-972C-14CA5562E000}" destId="{EA88AE66-EF4B-F742-B465-36311D5A4900}" srcOrd="1" destOrd="0" presId="urn:microsoft.com/office/officeart/2005/8/layout/process1"/>
    <dgm:cxn modelId="{084F1EF9-B81C-444E-BB27-82B9C81ACDD6}" srcId="{EF94F148-D051-43EE-AE78-F78C844A1C2E}" destId="{22593301-E108-437B-A3AF-821A0DB8DC77}" srcOrd="6" destOrd="0" parTransId="{BA88D02A-041A-48B1-AFF1-B8F143C022F1}" sibTransId="{9C044DEB-8CF8-446E-936E-48C0CA2C30CD}"/>
    <dgm:cxn modelId="{494869A3-2CB6-4490-8384-F069B3E3F222}" type="presOf" srcId="{49925A02-B55B-42E2-AC49-1B138B80C7DD}" destId="{D997C60D-71E4-491E-94DD-54139E20268A}" srcOrd="0" destOrd="0" presId="urn:microsoft.com/office/officeart/2005/8/layout/process1"/>
    <dgm:cxn modelId="{A5C9C9B5-678D-446E-93DB-7DF5B5C1125C}" type="presOf" srcId="{F0069B84-286A-49E0-8F64-D192A6F9D7A3}" destId="{2EA83E84-3523-405C-ADC2-0A94D4340B54}" srcOrd="0" destOrd="0" presId="urn:microsoft.com/office/officeart/2005/8/layout/process1"/>
    <dgm:cxn modelId="{4870540E-E95B-4338-BC9A-8266663CDF3C}" type="presOf" srcId="{D89B88EA-A640-4CBD-9EDB-175CDF4636A7}" destId="{1A3C9724-0520-43AE-935F-F7F81839CD23}" srcOrd="0" destOrd="0" presId="urn:microsoft.com/office/officeart/2005/8/layout/process1"/>
    <dgm:cxn modelId="{A5441E39-0808-4CFD-88EB-FDC27A09AB99}" type="presOf" srcId="{22593301-E108-437B-A3AF-821A0DB8DC77}" destId="{08997682-FF18-46E2-87B2-CE5F0CCE5CED}" srcOrd="0" destOrd="0" presId="urn:microsoft.com/office/officeart/2005/8/layout/process1"/>
    <dgm:cxn modelId="{CE0253D6-4834-4CDA-8046-78440D3008BB}" type="presOf" srcId="{1AC802C9-3967-43AC-BDBE-A08F79E5FC4E}" destId="{65D25825-2970-40D6-84F6-789D7A0758CC}" srcOrd="0" destOrd="0" presId="urn:microsoft.com/office/officeart/2005/8/layout/process1"/>
    <dgm:cxn modelId="{3074B58B-0018-423E-9100-A370FDE53B4A}" type="presOf" srcId="{FA838D18-4E9F-460C-A792-241BFD3D219C}" destId="{B9DA4C5C-23F2-4495-892E-CE629A78646B}" srcOrd="0" destOrd="0" presId="urn:microsoft.com/office/officeart/2005/8/layout/process1"/>
    <dgm:cxn modelId="{76AA6C79-7694-4E82-AC21-D8C9A656F8D1}" srcId="{EF94F148-D051-43EE-AE78-F78C844A1C2E}" destId="{D5A60AE8-7B7F-4831-89A2-29469EE47B71}" srcOrd="2" destOrd="0" parTransId="{76619D20-156D-43EB-999D-00E188D4A6A3}" sibTransId="{1AC802C9-3967-43AC-BDBE-A08F79E5FC4E}"/>
    <dgm:cxn modelId="{B762A363-F12F-426E-B94F-BF5EBFF780C6}" srcId="{EF94F148-D051-43EE-AE78-F78C844A1C2E}" destId="{52C43FB7-2BB8-474F-A781-42677D2A3446}" srcOrd="1" destOrd="0" parTransId="{D61A487F-3592-483C-B605-392251281505}" sibTransId="{D89B88EA-A640-4CBD-9EDB-175CDF4636A7}"/>
    <dgm:cxn modelId="{277FB5CE-9EE9-184D-B6AE-00E115005745}" srcId="{EF94F148-D051-43EE-AE78-F78C844A1C2E}" destId="{2BE504F4-E0B8-B541-B5C8-C1D83FC0AA24}" srcOrd="3" destOrd="0" parTransId="{4577544F-3EC9-DA46-B6A6-9136CBF5F711}" sibTransId="{B06308D8-BC69-1C4D-972C-14CA5562E000}"/>
    <dgm:cxn modelId="{E1551766-A4CD-449F-8244-B3A5D6C243D9}" type="presOf" srcId="{67FA420D-94D5-42A5-8BA8-FD142BECAD2A}" destId="{CCC92EEE-D0B0-434F-8694-4AB687B8D484}" srcOrd="0" destOrd="0" presId="urn:microsoft.com/office/officeart/2005/8/layout/process1"/>
    <dgm:cxn modelId="{9659CC44-18F7-48DD-8D0C-357E1DE1F8D4}" srcId="{EF94F148-D051-43EE-AE78-F78C844A1C2E}" destId="{49925A02-B55B-42E2-AC49-1B138B80C7DD}" srcOrd="4" destOrd="0" parTransId="{83042396-D5E0-4A3D-A025-57EF0A19BF01}" sibTransId="{FA838D18-4E9F-460C-A792-241BFD3D219C}"/>
    <dgm:cxn modelId="{D8E31816-16F2-4A88-A982-A201E4C9799B}" srcId="{EF94F148-D051-43EE-AE78-F78C844A1C2E}" destId="{67FA420D-94D5-42A5-8BA8-FD142BECAD2A}" srcOrd="0" destOrd="0" parTransId="{BA083F9C-A8A1-48BA-B9AF-FA5F7A57DAD1}" sibTransId="{5D1B8ADB-46B9-4ED5-8D4B-F6AAE33A9349}"/>
    <dgm:cxn modelId="{8E46CF2D-160E-42EE-8CAF-8C229B4C38E9}" type="presOf" srcId="{5D1B8ADB-46B9-4ED5-8D4B-F6AAE33A9349}" destId="{A49C6629-4564-44F8-9B58-5520A0E5697F}" srcOrd="1" destOrd="0" presId="urn:microsoft.com/office/officeart/2005/8/layout/process1"/>
    <dgm:cxn modelId="{E9429B5C-1282-43A6-8E27-CE965C35D69B}" type="presParOf" srcId="{427F3BDA-E13F-448D-952E-CE3B7A88E407}" destId="{CCC92EEE-D0B0-434F-8694-4AB687B8D484}" srcOrd="0" destOrd="0" presId="urn:microsoft.com/office/officeart/2005/8/layout/process1"/>
    <dgm:cxn modelId="{15498743-2F58-4858-9E11-FC973FB65421}" type="presParOf" srcId="{427F3BDA-E13F-448D-952E-CE3B7A88E407}" destId="{9FC99676-56DF-40F6-BC30-407EA08CE4B2}" srcOrd="1" destOrd="0" presId="urn:microsoft.com/office/officeart/2005/8/layout/process1"/>
    <dgm:cxn modelId="{2FC04E5B-B8EC-47F1-AE2D-6F869E482ACC}" type="presParOf" srcId="{9FC99676-56DF-40F6-BC30-407EA08CE4B2}" destId="{A49C6629-4564-44F8-9B58-5520A0E5697F}" srcOrd="0" destOrd="0" presId="urn:microsoft.com/office/officeart/2005/8/layout/process1"/>
    <dgm:cxn modelId="{1479F305-91C4-4564-B2DC-E340F83B0043}" type="presParOf" srcId="{427F3BDA-E13F-448D-952E-CE3B7A88E407}" destId="{54F1D933-6B8F-4E9E-A871-6CAD0E5201C0}" srcOrd="2" destOrd="0" presId="urn:microsoft.com/office/officeart/2005/8/layout/process1"/>
    <dgm:cxn modelId="{49DFD6E2-7725-43E2-ACF9-F8980BA3976D}" type="presParOf" srcId="{427F3BDA-E13F-448D-952E-CE3B7A88E407}" destId="{1A3C9724-0520-43AE-935F-F7F81839CD23}" srcOrd="3" destOrd="0" presId="urn:microsoft.com/office/officeart/2005/8/layout/process1"/>
    <dgm:cxn modelId="{805227E8-5902-410C-99DC-1D3CEF666A23}" type="presParOf" srcId="{1A3C9724-0520-43AE-935F-F7F81839CD23}" destId="{F6071565-2E3E-4BFD-9A49-5F258B212EE2}" srcOrd="0" destOrd="0" presId="urn:microsoft.com/office/officeart/2005/8/layout/process1"/>
    <dgm:cxn modelId="{B220032B-B5CA-4461-868D-30D047D872EB}" type="presParOf" srcId="{427F3BDA-E13F-448D-952E-CE3B7A88E407}" destId="{B07188A0-3502-4C6E-A953-012A726B8C5D}" srcOrd="4" destOrd="0" presId="urn:microsoft.com/office/officeart/2005/8/layout/process1"/>
    <dgm:cxn modelId="{02475003-C3F4-41AC-AE6B-EAA4FCECC6EC}" type="presParOf" srcId="{427F3BDA-E13F-448D-952E-CE3B7A88E407}" destId="{65D25825-2970-40D6-84F6-789D7A0758CC}" srcOrd="5" destOrd="0" presId="urn:microsoft.com/office/officeart/2005/8/layout/process1"/>
    <dgm:cxn modelId="{F0A3030F-3587-4D91-A427-903531AB7A8F}" type="presParOf" srcId="{65D25825-2970-40D6-84F6-789D7A0758CC}" destId="{622EF743-5EA9-4452-91B6-FFDE05D01EF2}" srcOrd="0" destOrd="0" presId="urn:microsoft.com/office/officeart/2005/8/layout/process1"/>
    <dgm:cxn modelId="{2B27E7C3-1DD8-4541-9115-8B20037AEE8D}" type="presParOf" srcId="{427F3BDA-E13F-448D-952E-CE3B7A88E407}" destId="{B372F571-2354-0B48-863A-B4A210D7F29F}" srcOrd="6" destOrd="0" presId="urn:microsoft.com/office/officeart/2005/8/layout/process1"/>
    <dgm:cxn modelId="{85A8F0DA-3B13-4C9E-A432-D40BCB362018}" type="presParOf" srcId="{427F3BDA-E13F-448D-952E-CE3B7A88E407}" destId="{CB185287-7342-4147-A37B-65CAA452D55A}" srcOrd="7" destOrd="0" presId="urn:microsoft.com/office/officeart/2005/8/layout/process1"/>
    <dgm:cxn modelId="{DFDADD84-5EE3-48AE-85AB-382627B0BD08}" type="presParOf" srcId="{CB185287-7342-4147-A37B-65CAA452D55A}" destId="{EA88AE66-EF4B-F742-B465-36311D5A4900}" srcOrd="0" destOrd="0" presId="urn:microsoft.com/office/officeart/2005/8/layout/process1"/>
    <dgm:cxn modelId="{85A83EB1-9EDF-40F0-964D-1A0739D2287D}" type="presParOf" srcId="{427F3BDA-E13F-448D-952E-CE3B7A88E407}" destId="{D997C60D-71E4-491E-94DD-54139E20268A}" srcOrd="8" destOrd="0" presId="urn:microsoft.com/office/officeart/2005/8/layout/process1"/>
    <dgm:cxn modelId="{DE166D45-CEA9-4E0D-AA1D-3A7397462D17}" type="presParOf" srcId="{427F3BDA-E13F-448D-952E-CE3B7A88E407}" destId="{B9DA4C5C-23F2-4495-892E-CE629A78646B}" srcOrd="9" destOrd="0" presId="urn:microsoft.com/office/officeart/2005/8/layout/process1"/>
    <dgm:cxn modelId="{E6C4F36C-3F21-43CB-B80C-83A5F056102F}" type="presParOf" srcId="{B9DA4C5C-23F2-4495-892E-CE629A78646B}" destId="{7F89C7C2-E870-4F60-A8AE-071F6AE34FA2}" srcOrd="0" destOrd="0" presId="urn:microsoft.com/office/officeart/2005/8/layout/process1"/>
    <dgm:cxn modelId="{829BF279-1CAD-49D2-A6FB-59E6BC6EC53F}" type="presParOf" srcId="{427F3BDA-E13F-448D-952E-CE3B7A88E407}" destId="{2EA83E84-3523-405C-ADC2-0A94D4340B54}" srcOrd="10" destOrd="0" presId="urn:microsoft.com/office/officeart/2005/8/layout/process1"/>
    <dgm:cxn modelId="{9C04EF08-1867-4261-8ADB-9622F4F3A5F0}" type="presParOf" srcId="{427F3BDA-E13F-448D-952E-CE3B7A88E407}" destId="{AE88961F-9C31-45FB-9DE7-C062BAB67263}" srcOrd="11" destOrd="0" presId="urn:microsoft.com/office/officeart/2005/8/layout/process1"/>
    <dgm:cxn modelId="{FBA3E5EC-9BE3-4FF5-B167-74AC2BCB68B4}" type="presParOf" srcId="{AE88961F-9C31-45FB-9DE7-C062BAB67263}" destId="{4AEAB526-2429-41FD-9FD4-90D075387AA3}" srcOrd="0" destOrd="0" presId="urn:microsoft.com/office/officeart/2005/8/layout/process1"/>
    <dgm:cxn modelId="{9A187FFC-B2E6-4029-BFD4-874B498AFCBB}" type="presParOf" srcId="{427F3BDA-E13F-448D-952E-CE3B7A88E407}" destId="{08997682-FF18-46E2-87B2-CE5F0CCE5CED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94F148-D051-43EE-AE78-F78C844A1C2E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67FA420D-94D5-42A5-8BA8-FD142BECAD2A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Принятие решения об утверждении схемы расположения земельного участка</a:t>
          </a:r>
        </a:p>
        <a:p>
          <a:r>
            <a:rPr lang="ru-RU" dirty="0" smtClean="0"/>
            <a:t>(30 дней)</a:t>
          </a:r>
        </a:p>
      </dgm:t>
    </dgm:pt>
    <dgm:pt modelId="{BA083F9C-A8A1-48BA-B9AF-FA5F7A57DAD1}" type="parTrans" cxnId="{D8E31816-16F2-4A88-A982-A201E4C9799B}">
      <dgm:prSet/>
      <dgm:spPr/>
      <dgm:t>
        <a:bodyPr/>
        <a:lstStyle/>
        <a:p>
          <a:endParaRPr lang="ru-RU"/>
        </a:p>
      </dgm:t>
    </dgm:pt>
    <dgm:pt modelId="{5D1B8ADB-46B9-4ED5-8D4B-F6AAE33A9349}" type="sibTrans" cxnId="{D8E31816-16F2-4A88-A982-A201E4C9799B}">
      <dgm:prSet/>
      <dgm:spPr/>
      <dgm:t>
        <a:bodyPr/>
        <a:lstStyle/>
        <a:p>
          <a:endParaRPr lang="ru-RU"/>
        </a:p>
      </dgm:t>
    </dgm:pt>
    <dgm:pt modelId="{52C43FB7-2BB8-474F-A781-42677D2A3446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Выполнение кадастровых работ   </a:t>
          </a:r>
          <a:r>
            <a:rPr lang="ru-RU" dirty="0" smtClean="0">
              <a:solidFill>
                <a:schemeClr val="accent1"/>
              </a:solidFill>
            </a:rPr>
            <a:t>предварительном</a:t>
          </a:r>
          <a:r>
            <a:rPr lang="ru-RU" dirty="0" smtClean="0"/>
            <a:t> </a:t>
          </a:r>
          <a:endParaRPr lang="ru-RU" dirty="0"/>
        </a:p>
      </dgm:t>
    </dgm:pt>
    <dgm:pt modelId="{D61A487F-3592-483C-B605-392251281505}" type="parTrans" cxnId="{B762A363-F12F-426E-B94F-BF5EBFF780C6}">
      <dgm:prSet/>
      <dgm:spPr/>
      <dgm:t>
        <a:bodyPr/>
        <a:lstStyle/>
        <a:p>
          <a:endParaRPr lang="ru-RU"/>
        </a:p>
      </dgm:t>
    </dgm:pt>
    <dgm:pt modelId="{D89B88EA-A640-4CBD-9EDB-175CDF4636A7}" type="sibTrans" cxnId="{B762A363-F12F-426E-B94F-BF5EBFF780C6}">
      <dgm:prSet/>
      <dgm:spPr/>
      <dgm:t>
        <a:bodyPr/>
        <a:lstStyle/>
        <a:p>
          <a:endParaRPr lang="ru-RU"/>
        </a:p>
      </dgm:t>
    </dgm:pt>
    <dgm:pt modelId="{D5A60AE8-7B7F-4831-89A2-29469EE47B71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endParaRPr lang="ru-RU" dirty="0" smtClean="0"/>
        </a:p>
        <a:p>
          <a:r>
            <a:rPr lang="ru-RU" dirty="0" smtClean="0"/>
            <a:t>Заключение соглашения о перераспределении земельных участков </a:t>
          </a:r>
        </a:p>
        <a:p>
          <a:endParaRPr lang="ru-RU" dirty="0"/>
        </a:p>
      </dgm:t>
    </dgm:pt>
    <dgm:pt modelId="{76619D20-156D-43EB-999D-00E188D4A6A3}" type="parTrans" cxnId="{76AA6C79-7694-4E82-AC21-D8C9A656F8D1}">
      <dgm:prSet/>
      <dgm:spPr/>
      <dgm:t>
        <a:bodyPr/>
        <a:lstStyle/>
        <a:p>
          <a:endParaRPr lang="ru-RU"/>
        </a:p>
      </dgm:t>
    </dgm:pt>
    <dgm:pt modelId="{1AC802C9-3967-43AC-BDBE-A08F79E5FC4E}" type="sibTrans" cxnId="{76AA6C79-7694-4E82-AC21-D8C9A656F8D1}">
      <dgm:prSet/>
      <dgm:spPr/>
      <dgm:t>
        <a:bodyPr/>
        <a:lstStyle/>
        <a:p>
          <a:endParaRPr lang="ru-RU"/>
        </a:p>
      </dgm:t>
    </dgm:pt>
    <dgm:pt modelId="{49925A02-B55B-42E2-AC49-1B138B80C7DD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Регистрация прав  </a:t>
          </a:r>
          <a:endParaRPr lang="ru-RU" dirty="0"/>
        </a:p>
      </dgm:t>
    </dgm:pt>
    <dgm:pt modelId="{83042396-D5E0-4A3D-A025-57EF0A19BF01}" type="parTrans" cxnId="{9659CC44-18F7-48DD-8D0C-357E1DE1F8D4}">
      <dgm:prSet/>
      <dgm:spPr/>
      <dgm:t>
        <a:bodyPr/>
        <a:lstStyle/>
        <a:p>
          <a:endParaRPr lang="ru-RU"/>
        </a:p>
      </dgm:t>
    </dgm:pt>
    <dgm:pt modelId="{FA838D18-4E9F-460C-A792-241BFD3D219C}" type="sibTrans" cxnId="{9659CC44-18F7-48DD-8D0C-357E1DE1F8D4}">
      <dgm:prSet/>
      <dgm:spPr>
        <a:noFill/>
      </dgm:spPr>
      <dgm:t>
        <a:bodyPr/>
        <a:lstStyle/>
        <a:p>
          <a:endParaRPr lang="ru-RU"/>
        </a:p>
      </dgm:t>
    </dgm:pt>
    <dgm:pt modelId="{22593301-E108-437B-A3AF-821A0DB8DC77}">
      <dgm:prSet phldrT="[Текст]"/>
      <dgm:spPr>
        <a:noFill/>
        <a:ln>
          <a:noFill/>
        </a:ln>
      </dgm:spPr>
      <dgm:t>
        <a:bodyPr/>
        <a:lstStyle/>
        <a:p>
          <a:endParaRPr lang="ru-RU" dirty="0"/>
        </a:p>
      </dgm:t>
    </dgm:pt>
    <dgm:pt modelId="{9C044DEB-8CF8-446E-936E-48C0CA2C30CD}" type="sibTrans" cxnId="{084F1EF9-B81C-444E-BB27-82B9C81ACDD6}">
      <dgm:prSet/>
      <dgm:spPr/>
      <dgm:t>
        <a:bodyPr/>
        <a:lstStyle/>
        <a:p>
          <a:endParaRPr lang="ru-RU"/>
        </a:p>
      </dgm:t>
    </dgm:pt>
    <dgm:pt modelId="{BA88D02A-041A-48B1-AFF1-B8F143C022F1}" type="parTrans" cxnId="{084F1EF9-B81C-444E-BB27-82B9C81ACDD6}">
      <dgm:prSet/>
      <dgm:spPr/>
      <dgm:t>
        <a:bodyPr/>
        <a:lstStyle/>
        <a:p>
          <a:endParaRPr lang="ru-RU"/>
        </a:p>
      </dgm:t>
    </dgm:pt>
    <dgm:pt modelId="{F0069B84-286A-49E0-8F64-D192A6F9D7A3}">
      <dgm:prSet phldrT="[Текст]"/>
      <dgm:spPr>
        <a:noFill/>
        <a:ln>
          <a:noFill/>
        </a:ln>
      </dgm:spPr>
      <dgm:t>
        <a:bodyPr/>
        <a:lstStyle/>
        <a:p>
          <a:endParaRPr lang="ru-RU" dirty="0"/>
        </a:p>
      </dgm:t>
    </dgm:pt>
    <dgm:pt modelId="{01BB0299-2A6B-498B-8F95-1BB4DAAD8284}" type="parTrans" cxnId="{B7269F39-5141-40F0-82BC-FD40BAF3D37A}">
      <dgm:prSet/>
      <dgm:spPr/>
      <dgm:t>
        <a:bodyPr/>
        <a:lstStyle/>
        <a:p>
          <a:endParaRPr lang="ru-RU"/>
        </a:p>
      </dgm:t>
    </dgm:pt>
    <dgm:pt modelId="{7BCC10D3-E17A-4387-9D73-E829D26DA7DF}" type="sibTrans" cxnId="{B7269F39-5141-40F0-82BC-FD40BAF3D37A}">
      <dgm:prSet/>
      <dgm:spPr>
        <a:noFill/>
      </dgm:spPr>
      <dgm:t>
        <a:bodyPr/>
        <a:lstStyle/>
        <a:p>
          <a:endParaRPr lang="ru-RU"/>
        </a:p>
      </dgm:t>
    </dgm:pt>
    <dgm:pt modelId="{427F3BDA-E13F-448D-952E-CE3B7A88E407}" type="pres">
      <dgm:prSet presAssocID="{EF94F148-D051-43EE-AE78-F78C844A1C2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C92EEE-D0B0-434F-8694-4AB687B8D484}" type="pres">
      <dgm:prSet presAssocID="{67FA420D-94D5-42A5-8BA8-FD142BECAD2A}" presName="node" presStyleLbl="node1" presStyleIdx="0" presStyleCnt="6" custScaleY="85643" custLinFactNeighborX="2313" custLinFactNeighborY="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C99676-56DF-40F6-BC30-407EA08CE4B2}" type="pres">
      <dgm:prSet presAssocID="{5D1B8ADB-46B9-4ED5-8D4B-F6AAE33A9349}" presName="sibTrans" presStyleLbl="sibTrans2D1" presStyleIdx="0" presStyleCnt="5"/>
      <dgm:spPr/>
      <dgm:t>
        <a:bodyPr/>
        <a:lstStyle/>
        <a:p>
          <a:endParaRPr lang="ru-RU"/>
        </a:p>
      </dgm:t>
    </dgm:pt>
    <dgm:pt modelId="{A49C6629-4564-44F8-9B58-5520A0E5697F}" type="pres">
      <dgm:prSet presAssocID="{5D1B8ADB-46B9-4ED5-8D4B-F6AAE33A9349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54F1D933-6B8F-4E9E-A871-6CAD0E5201C0}" type="pres">
      <dgm:prSet presAssocID="{52C43FB7-2BB8-474F-A781-42677D2A3446}" presName="node" presStyleLbl="node1" presStyleIdx="1" presStyleCnt="6" custScaleY="59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C9724-0520-43AE-935F-F7F81839CD23}" type="pres">
      <dgm:prSet presAssocID="{D89B88EA-A640-4CBD-9EDB-175CDF4636A7}" presName="sibTrans" presStyleLbl="sibTrans2D1" presStyleIdx="1" presStyleCnt="5"/>
      <dgm:spPr/>
      <dgm:t>
        <a:bodyPr/>
        <a:lstStyle/>
        <a:p>
          <a:endParaRPr lang="ru-RU"/>
        </a:p>
      </dgm:t>
    </dgm:pt>
    <dgm:pt modelId="{F6071565-2E3E-4BFD-9A49-5F258B212EE2}" type="pres">
      <dgm:prSet presAssocID="{D89B88EA-A640-4CBD-9EDB-175CDF4636A7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B07188A0-3502-4C6E-A953-012A726B8C5D}" type="pres">
      <dgm:prSet presAssocID="{D5A60AE8-7B7F-4831-89A2-29469EE47B7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25825-2970-40D6-84F6-789D7A0758CC}" type="pres">
      <dgm:prSet presAssocID="{1AC802C9-3967-43AC-BDBE-A08F79E5FC4E}" presName="sibTrans" presStyleLbl="sibTrans2D1" presStyleIdx="2" presStyleCnt="5"/>
      <dgm:spPr/>
      <dgm:t>
        <a:bodyPr/>
        <a:lstStyle/>
        <a:p>
          <a:endParaRPr lang="ru-RU"/>
        </a:p>
      </dgm:t>
    </dgm:pt>
    <dgm:pt modelId="{622EF743-5EA9-4452-91B6-FFDE05D01EF2}" type="pres">
      <dgm:prSet presAssocID="{1AC802C9-3967-43AC-BDBE-A08F79E5FC4E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D997C60D-71E4-491E-94DD-54139E20268A}" type="pres">
      <dgm:prSet presAssocID="{49925A02-B55B-42E2-AC49-1B138B80C7D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DA4C5C-23F2-4495-892E-CE629A78646B}" type="pres">
      <dgm:prSet presAssocID="{FA838D18-4E9F-460C-A792-241BFD3D219C}" presName="sibTrans" presStyleLbl="sibTrans2D1" presStyleIdx="3" presStyleCnt="5"/>
      <dgm:spPr/>
      <dgm:t>
        <a:bodyPr/>
        <a:lstStyle/>
        <a:p>
          <a:endParaRPr lang="ru-RU"/>
        </a:p>
      </dgm:t>
    </dgm:pt>
    <dgm:pt modelId="{7F89C7C2-E870-4F60-A8AE-071F6AE34FA2}" type="pres">
      <dgm:prSet presAssocID="{FA838D18-4E9F-460C-A792-241BFD3D219C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2EA83E84-3523-405C-ADC2-0A94D4340B54}" type="pres">
      <dgm:prSet presAssocID="{F0069B84-286A-49E0-8F64-D192A6F9D7A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88961F-9C31-45FB-9DE7-C062BAB67263}" type="pres">
      <dgm:prSet presAssocID="{7BCC10D3-E17A-4387-9D73-E829D26DA7DF}" presName="sibTrans" presStyleLbl="sibTrans2D1" presStyleIdx="4" presStyleCnt="5"/>
      <dgm:spPr/>
      <dgm:t>
        <a:bodyPr/>
        <a:lstStyle/>
        <a:p>
          <a:endParaRPr lang="ru-RU"/>
        </a:p>
      </dgm:t>
    </dgm:pt>
    <dgm:pt modelId="{4AEAB526-2429-41FD-9FD4-90D075387AA3}" type="pres">
      <dgm:prSet presAssocID="{7BCC10D3-E17A-4387-9D73-E829D26DA7DF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08997682-FF18-46E2-87B2-CE5F0CCE5CED}" type="pres">
      <dgm:prSet presAssocID="{22593301-E108-437B-A3AF-821A0DB8DC7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A7F415-303A-4701-A82B-29DE5582419E}" type="presOf" srcId="{52C43FB7-2BB8-474F-A781-42677D2A3446}" destId="{54F1D933-6B8F-4E9E-A871-6CAD0E5201C0}" srcOrd="0" destOrd="0" presId="urn:microsoft.com/office/officeart/2005/8/layout/process1"/>
    <dgm:cxn modelId="{B7BC2C23-A0F2-40D0-B90E-74B6D6FBE40F}" type="presOf" srcId="{EF94F148-D051-43EE-AE78-F78C844A1C2E}" destId="{427F3BDA-E13F-448D-952E-CE3B7A88E407}" srcOrd="0" destOrd="0" presId="urn:microsoft.com/office/officeart/2005/8/layout/process1"/>
    <dgm:cxn modelId="{084F1EF9-B81C-444E-BB27-82B9C81ACDD6}" srcId="{EF94F148-D051-43EE-AE78-F78C844A1C2E}" destId="{22593301-E108-437B-A3AF-821A0DB8DC77}" srcOrd="5" destOrd="0" parTransId="{BA88D02A-041A-48B1-AFF1-B8F143C022F1}" sibTransId="{9C044DEB-8CF8-446E-936E-48C0CA2C30CD}"/>
    <dgm:cxn modelId="{1DE4362C-0E2E-40FE-9358-2CF895E4F8E6}" type="presOf" srcId="{67FA420D-94D5-42A5-8BA8-FD142BECAD2A}" destId="{CCC92EEE-D0B0-434F-8694-4AB687B8D484}" srcOrd="0" destOrd="0" presId="urn:microsoft.com/office/officeart/2005/8/layout/process1"/>
    <dgm:cxn modelId="{D8E31816-16F2-4A88-A982-A201E4C9799B}" srcId="{EF94F148-D051-43EE-AE78-F78C844A1C2E}" destId="{67FA420D-94D5-42A5-8BA8-FD142BECAD2A}" srcOrd="0" destOrd="0" parTransId="{BA083F9C-A8A1-48BA-B9AF-FA5F7A57DAD1}" sibTransId="{5D1B8ADB-46B9-4ED5-8D4B-F6AAE33A9349}"/>
    <dgm:cxn modelId="{412CD102-1FBF-4954-91C0-404B9DEFEF3D}" type="presOf" srcId="{D89B88EA-A640-4CBD-9EDB-175CDF4636A7}" destId="{F6071565-2E3E-4BFD-9A49-5F258B212EE2}" srcOrd="1" destOrd="0" presId="urn:microsoft.com/office/officeart/2005/8/layout/process1"/>
    <dgm:cxn modelId="{F32C0D84-80F4-4D88-8D08-B7DA7BB24153}" type="presOf" srcId="{5D1B8ADB-46B9-4ED5-8D4B-F6AAE33A9349}" destId="{9FC99676-56DF-40F6-BC30-407EA08CE4B2}" srcOrd="0" destOrd="0" presId="urn:microsoft.com/office/officeart/2005/8/layout/process1"/>
    <dgm:cxn modelId="{B7269F39-5141-40F0-82BC-FD40BAF3D37A}" srcId="{EF94F148-D051-43EE-AE78-F78C844A1C2E}" destId="{F0069B84-286A-49E0-8F64-D192A6F9D7A3}" srcOrd="4" destOrd="0" parTransId="{01BB0299-2A6B-498B-8F95-1BB4DAAD8284}" sibTransId="{7BCC10D3-E17A-4387-9D73-E829D26DA7DF}"/>
    <dgm:cxn modelId="{85980F75-7398-468C-9D98-6B3AA67FA553}" type="presOf" srcId="{7BCC10D3-E17A-4387-9D73-E829D26DA7DF}" destId="{AE88961F-9C31-45FB-9DE7-C062BAB67263}" srcOrd="0" destOrd="0" presId="urn:microsoft.com/office/officeart/2005/8/layout/process1"/>
    <dgm:cxn modelId="{80CDE579-C7E9-4216-B25B-63979713DEB0}" type="presOf" srcId="{5D1B8ADB-46B9-4ED5-8D4B-F6AAE33A9349}" destId="{A49C6629-4564-44F8-9B58-5520A0E5697F}" srcOrd="1" destOrd="0" presId="urn:microsoft.com/office/officeart/2005/8/layout/process1"/>
    <dgm:cxn modelId="{9659CC44-18F7-48DD-8D0C-357E1DE1F8D4}" srcId="{EF94F148-D051-43EE-AE78-F78C844A1C2E}" destId="{49925A02-B55B-42E2-AC49-1B138B80C7DD}" srcOrd="3" destOrd="0" parTransId="{83042396-D5E0-4A3D-A025-57EF0A19BF01}" sibTransId="{FA838D18-4E9F-460C-A792-241BFD3D219C}"/>
    <dgm:cxn modelId="{D2FC5D6A-7E34-4304-9EDF-481E0E4EE48A}" type="presOf" srcId="{49925A02-B55B-42E2-AC49-1B138B80C7DD}" destId="{D997C60D-71E4-491E-94DD-54139E20268A}" srcOrd="0" destOrd="0" presId="urn:microsoft.com/office/officeart/2005/8/layout/process1"/>
    <dgm:cxn modelId="{F4A87372-8E25-48DE-8E2C-6A5742802A95}" type="presOf" srcId="{1AC802C9-3967-43AC-BDBE-A08F79E5FC4E}" destId="{622EF743-5EA9-4452-91B6-FFDE05D01EF2}" srcOrd="1" destOrd="0" presId="urn:microsoft.com/office/officeart/2005/8/layout/process1"/>
    <dgm:cxn modelId="{76AA6C79-7694-4E82-AC21-D8C9A656F8D1}" srcId="{EF94F148-D051-43EE-AE78-F78C844A1C2E}" destId="{D5A60AE8-7B7F-4831-89A2-29469EE47B71}" srcOrd="2" destOrd="0" parTransId="{76619D20-156D-43EB-999D-00E188D4A6A3}" sibTransId="{1AC802C9-3967-43AC-BDBE-A08F79E5FC4E}"/>
    <dgm:cxn modelId="{80C898AA-8E5E-4E3D-8A7A-7CE0A5C30FD2}" type="presOf" srcId="{F0069B84-286A-49E0-8F64-D192A6F9D7A3}" destId="{2EA83E84-3523-405C-ADC2-0A94D4340B54}" srcOrd="0" destOrd="0" presId="urn:microsoft.com/office/officeart/2005/8/layout/process1"/>
    <dgm:cxn modelId="{365DD557-AE6C-49C1-9113-902FF14036A9}" type="presOf" srcId="{1AC802C9-3967-43AC-BDBE-A08F79E5FC4E}" destId="{65D25825-2970-40D6-84F6-789D7A0758CC}" srcOrd="0" destOrd="0" presId="urn:microsoft.com/office/officeart/2005/8/layout/process1"/>
    <dgm:cxn modelId="{0ADD379A-6506-4E4A-ADE0-34FD9D4B6C66}" type="presOf" srcId="{D89B88EA-A640-4CBD-9EDB-175CDF4636A7}" destId="{1A3C9724-0520-43AE-935F-F7F81839CD23}" srcOrd="0" destOrd="0" presId="urn:microsoft.com/office/officeart/2005/8/layout/process1"/>
    <dgm:cxn modelId="{285F71C5-3A4C-404D-9AE0-0B722F8A225B}" type="presOf" srcId="{FA838D18-4E9F-460C-A792-241BFD3D219C}" destId="{B9DA4C5C-23F2-4495-892E-CE629A78646B}" srcOrd="0" destOrd="0" presId="urn:microsoft.com/office/officeart/2005/8/layout/process1"/>
    <dgm:cxn modelId="{BC9FC585-1252-473E-A3B9-6BC00531134E}" type="presOf" srcId="{7BCC10D3-E17A-4387-9D73-E829D26DA7DF}" destId="{4AEAB526-2429-41FD-9FD4-90D075387AA3}" srcOrd="1" destOrd="0" presId="urn:microsoft.com/office/officeart/2005/8/layout/process1"/>
    <dgm:cxn modelId="{5AEE44EE-3B11-41D2-B3F5-03252EC4EE5D}" type="presOf" srcId="{D5A60AE8-7B7F-4831-89A2-29469EE47B71}" destId="{B07188A0-3502-4C6E-A953-012A726B8C5D}" srcOrd="0" destOrd="0" presId="urn:microsoft.com/office/officeart/2005/8/layout/process1"/>
    <dgm:cxn modelId="{B762A363-F12F-426E-B94F-BF5EBFF780C6}" srcId="{EF94F148-D051-43EE-AE78-F78C844A1C2E}" destId="{52C43FB7-2BB8-474F-A781-42677D2A3446}" srcOrd="1" destOrd="0" parTransId="{D61A487F-3592-483C-B605-392251281505}" sibTransId="{D89B88EA-A640-4CBD-9EDB-175CDF4636A7}"/>
    <dgm:cxn modelId="{C8798CE5-B9B2-4DE5-B599-7530F6377E3E}" type="presOf" srcId="{FA838D18-4E9F-460C-A792-241BFD3D219C}" destId="{7F89C7C2-E870-4F60-A8AE-071F6AE34FA2}" srcOrd="1" destOrd="0" presId="urn:microsoft.com/office/officeart/2005/8/layout/process1"/>
    <dgm:cxn modelId="{8885F535-4640-4BD8-AF1F-283747A82153}" type="presOf" srcId="{22593301-E108-437B-A3AF-821A0DB8DC77}" destId="{08997682-FF18-46E2-87B2-CE5F0CCE5CED}" srcOrd="0" destOrd="0" presId="urn:microsoft.com/office/officeart/2005/8/layout/process1"/>
    <dgm:cxn modelId="{95E31CD8-ACB9-4017-A4C7-6EFD430CF566}" type="presParOf" srcId="{427F3BDA-E13F-448D-952E-CE3B7A88E407}" destId="{CCC92EEE-D0B0-434F-8694-4AB687B8D484}" srcOrd="0" destOrd="0" presId="urn:microsoft.com/office/officeart/2005/8/layout/process1"/>
    <dgm:cxn modelId="{4366BE06-685E-4151-9B45-62A7D59E9A25}" type="presParOf" srcId="{427F3BDA-E13F-448D-952E-CE3B7A88E407}" destId="{9FC99676-56DF-40F6-BC30-407EA08CE4B2}" srcOrd="1" destOrd="0" presId="urn:microsoft.com/office/officeart/2005/8/layout/process1"/>
    <dgm:cxn modelId="{770D1A00-8DEC-4D9B-AA28-EDE997D64693}" type="presParOf" srcId="{9FC99676-56DF-40F6-BC30-407EA08CE4B2}" destId="{A49C6629-4564-44F8-9B58-5520A0E5697F}" srcOrd="0" destOrd="0" presId="urn:microsoft.com/office/officeart/2005/8/layout/process1"/>
    <dgm:cxn modelId="{440B94EA-864D-4C38-A4DF-71309C120687}" type="presParOf" srcId="{427F3BDA-E13F-448D-952E-CE3B7A88E407}" destId="{54F1D933-6B8F-4E9E-A871-6CAD0E5201C0}" srcOrd="2" destOrd="0" presId="urn:microsoft.com/office/officeart/2005/8/layout/process1"/>
    <dgm:cxn modelId="{966CFC4D-8B24-4834-B3ED-088A4DDF4013}" type="presParOf" srcId="{427F3BDA-E13F-448D-952E-CE3B7A88E407}" destId="{1A3C9724-0520-43AE-935F-F7F81839CD23}" srcOrd="3" destOrd="0" presId="urn:microsoft.com/office/officeart/2005/8/layout/process1"/>
    <dgm:cxn modelId="{33A43DF2-7872-409C-9531-4FCA9B64C0CB}" type="presParOf" srcId="{1A3C9724-0520-43AE-935F-F7F81839CD23}" destId="{F6071565-2E3E-4BFD-9A49-5F258B212EE2}" srcOrd="0" destOrd="0" presId="urn:microsoft.com/office/officeart/2005/8/layout/process1"/>
    <dgm:cxn modelId="{56349D63-B039-4852-A029-F4AAA836FA60}" type="presParOf" srcId="{427F3BDA-E13F-448D-952E-CE3B7A88E407}" destId="{B07188A0-3502-4C6E-A953-012A726B8C5D}" srcOrd="4" destOrd="0" presId="urn:microsoft.com/office/officeart/2005/8/layout/process1"/>
    <dgm:cxn modelId="{843EA16A-E856-4521-A9B9-F5CE671463D4}" type="presParOf" srcId="{427F3BDA-E13F-448D-952E-CE3B7A88E407}" destId="{65D25825-2970-40D6-84F6-789D7A0758CC}" srcOrd="5" destOrd="0" presId="urn:microsoft.com/office/officeart/2005/8/layout/process1"/>
    <dgm:cxn modelId="{D33B4394-6B86-405E-B836-12D33F284311}" type="presParOf" srcId="{65D25825-2970-40D6-84F6-789D7A0758CC}" destId="{622EF743-5EA9-4452-91B6-FFDE05D01EF2}" srcOrd="0" destOrd="0" presId="urn:microsoft.com/office/officeart/2005/8/layout/process1"/>
    <dgm:cxn modelId="{E7C13C2C-3690-4F7C-821E-F05A66DD9533}" type="presParOf" srcId="{427F3BDA-E13F-448D-952E-CE3B7A88E407}" destId="{D997C60D-71E4-491E-94DD-54139E20268A}" srcOrd="6" destOrd="0" presId="urn:microsoft.com/office/officeart/2005/8/layout/process1"/>
    <dgm:cxn modelId="{C325536E-FA28-478D-BDC2-6081C8127B06}" type="presParOf" srcId="{427F3BDA-E13F-448D-952E-CE3B7A88E407}" destId="{B9DA4C5C-23F2-4495-892E-CE629A78646B}" srcOrd="7" destOrd="0" presId="urn:microsoft.com/office/officeart/2005/8/layout/process1"/>
    <dgm:cxn modelId="{D1B3B2BA-3E72-43BC-8A77-CDF454C014DC}" type="presParOf" srcId="{B9DA4C5C-23F2-4495-892E-CE629A78646B}" destId="{7F89C7C2-E870-4F60-A8AE-071F6AE34FA2}" srcOrd="0" destOrd="0" presId="urn:microsoft.com/office/officeart/2005/8/layout/process1"/>
    <dgm:cxn modelId="{9E727DD6-1912-4CF5-9294-F94F71BE156C}" type="presParOf" srcId="{427F3BDA-E13F-448D-952E-CE3B7A88E407}" destId="{2EA83E84-3523-405C-ADC2-0A94D4340B54}" srcOrd="8" destOrd="0" presId="urn:microsoft.com/office/officeart/2005/8/layout/process1"/>
    <dgm:cxn modelId="{FBA39F9D-3BE9-4637-A215-ED51C497FF3E}" type="presParOf" srcId="{427F3BDA-E13F-448D-952E-CE3B7A88E407}" destId="{AE88961F-9C31-45FB-9DE7-C062BAB67263}" srcOrd="9" destOrd="0" presId="urn:microsoft.com/office/officeart/2005/8/layout/process1"/>
    <dgm:cxn modelId="{C14B9EF0-669F-4934-AAF6-13DB10BA570E}" type="presParOf" srcId="{AE88961F-9C31-45FB-9DE7-C062BAB67263}" destId="{4AEAB526-2429-41FD-9FD4-90D075387AA3}" srcOrd="0" destOrd="0" presId="urn:microsoft.com/office/officeart/2005/8/layout/process1"/>
    <dgm:cxn modelId="{FCE8D50C-65B2-4E2A-842F-FE3218634257}" type="presParOf" srcId="{427F3BDA-E13F-448D-952E-CE3B7A88E407}" destId="{08997682-FF18-46E2-87B2-CE5F0CCE5CED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94F148-D051-43EE-AE78-F78C844A1C2E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</dgm:pt>
    <dgm:pt modelId="{67FA420D-94D5-42A5-8BA8-FD142BECAD2A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Прекращение действия договора аренды земельного участка</a:t>
          </a:r>
        </a:p>
      </dgm:t>
    </dgm:pt>
    <dgm:pt modelId="{BA083F9C-A8A1-48BA-B9AF-FA5F7A57DAD1}" type="parTrans" cxnId="{D8E31816-16F2-4A88-A982-A201E4C9799B}">
      <dgm:prSet/>
      <dgm:spPr/>
      <dgm:t>
        <a:bodyPr/>
        <a:lstStyle/>
        <a:p>
          <a:endParaRPr lang="ru-RU"/>
        </a:p>
      </dgm:t>
    </dgm:pt>
    <dgm:pt modelId="{5D1B8ADB-46B9-4ED5-8D4B-F6AAE33A9349}" type="sibTrans" cxnId="{D8E31816-16F2-4A88-A982-A201E4C9799B}">
      <dgm:prSet/>
      <dgm:spPr/>
      <dgm:t>
        <a:bodyPr/>
        <a:lstStyle/>
        <a:p>
          <a:endParaRPr lang="ru-RU"/>
        </a:p>
      </dgm:t>
    </dgm:pt>
    <dgm:pt modelId="{52C43FB7-2BB8-474F-A781-42677D2A3446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Изъятие объектов незавершенного строительства по решению суда   </a:t>
          </a:r>
          <a:r>
            <a:rPr lang="ru-RU" dirty="0" smtClean="0">
              <a:solidFill>
                <a:schemeClr val="accent1"/>
              </a:solidFill>
            </a:rPr>
            <a:t>предварительном</a:t>
          </a:r>
          <a:r>
            <a:rPr lang="ru-RU" dirty="0" smtClean="0"/>
            <a:t> </a:t>
          </a:r>
          <a:endParaRPr lang="ru-RU" dirty="0"/>
        </a:p>
      </dgm:t>
    </dgm:pt>
    <dgm:pt modelId="{D61A487F-3592-483C-B605-392251281505}" type="parTrans" cxnId="{B762A363-F12F-426E-B94F-BF5EBFF780C6}">
      <dgm:prSet/>
      <dgm:spPr/>
      <dgm:t>
        <a:bodyPr/>
        <a:lstStyle/>
        <a:p>
          <a:endParaRPr lang="ru-RU"/>
        </a:p>
      </dgm:t>
    </dgm:pt>
    <dgm:pt modelId="{D89B88EA-A640-4CBD-9EDB-175CDF4636A7}" type="sibTrans" cxnId="{B762A363-F12F-426E-B94F-BF5EBFF780C6}">
      <dgm:prSet/>
      <dgm:spPr/>
      <dgm:t>
        <a:bodyPr/>
        <a:lstStyle/>
        <a:p>
          <a:endParaRPr lang="ru-RU"/>
        </a:p>
      </dgm:t>
    </dgm:pt>
    <dgm:pt modelId="{D5A60AE8-7B7F-4831-89A2-29469EE47B71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endParaRPr lang="ru-RU" dirty="0" smtClean="0"/>
        </a:p>
        <a:p>
          <a:r>
            <a:rPr lang="ru-RU" dirty="0" smtClean="0"/>
            <a:t>Продажа объекта незавершенного строительства с публичных торгов</a:t>
          </a:r>
        </a:p>
        <a:p>
          <a:endParaRPr lang="ru-RU" dirty="0"/>
        </a:p>
      </dgm:t>
    </dgm:pt>
    <dgm:pt modelId="{76619D20-156D-43EB-999D-00E188D4A6A3}" type="parTrans" cxnId="{76AA6C79-7694-4E82-AC21-D8C9A656F8D1}">
      <dgm:prSet/>
      <dgm:spPr/>
      <dgm:t>
        <a:bodyPr/>
        <a:lstStyle/>
        <a:p>
          <a:endParaRPr lang="ru-RU"/>
        </a:p>
      </dgm:t>
    </dgm:pt>
    <dgm:pt modelId="{1AC802C9-3967-43AC-BDBE-A08F79E5FC4E}" type="sibTrans" cxnId="{76AA6C79-7694-4E82-AC21-D8C9A656F8D1}">
      <dgm:prSet/>
      <dgm:spPr/>
      <dgm:t>
        <a:bodyPr/>
        <a:lstStyle/>
        <a:p>
          <a:endParaRPr lang="ru-RU"/>
        </a:p>
      </dgm:t>
    </dgm:pt>
    <dgm:pt modelId="{49925A02-B55B-42E2-AC49-1B138B80C7DD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Регистрация прав  </a:t>
          </a:r>
          <a:endParaRPr lang="ru-RU" dirty="0"/>
        </a:p>
      </dgm:t>
    </dgm:pt>
    <dgm:pt modelId="{83042396-D5E0-4A3D-A025-57EF0A19BF01}" type="parTrans" cxnId="{9659CC44-18F7-48DD-8D0C-357E1DE1F8D4}">
      <dgm:prSet/>
      <dgm:spPr/>
      <dgm:t>
        <a:bodyPr/>
        <a:lstStyle/>
        <a:p>
          <a:endParaRPr lang="ru-RU"/>
        </a:p>
      </dgm:t>
    </dgm:pt>
    <dgm:pt modelId="{FA838D18-4E9F-460C-A792-241BFD3D219C}" type="sibTrans" cxnId="{9659CC44-18F7-48DD-8D0C-357E1DE1F8D4}">
      <dgm:prSet/>
      <dgm:spPr>
        <a:noFill/>
      </dgm:spPr>
      <dgm:t>
        <a:bodyPr/>
        <a:lstStyle/>
        <a:p>
          <a:endParaRPr lang="ru-RU"/>
        </a:p>
      </dgm:t>
    </dgm:pt>
    <dgm:pt modelId="{22593301-E108-437B-A3AF-821A0DB8DC77}">
      <dgm:prSet phldrT="[Текст]"/>
      <dgm:spPr>
        <a:noFill/>
        <a:ln>
          <a:noFill/>
        </a:ln>
      </dgm:spPr>
      <dgm:t>
        <a:bodyPr/>
        <a:lstStyle/>
        <a:p>
          <a:endParaRPr lang="ru-RU" dirty="0"/>
        </a:p>
      </dgm:t>
    </dgm:pt>
    <dgm:pt modelId="{9C044DEB-8CF8-446E-936E-48C0CA2C30CD}" type="sibTrans" cxnId="{084F1EF9-B81C-444E-BB27-82B9C81ACDD6}">
      <dgm:prSet/>
      <dgm:spPr/>
      <dgm:t>
        <a:bodyPr/>
        <a:lstStyle/>
        <a:p>
          <a:endParaRPr lang="ru-RU"/>
        </a:p>
      </dgm:t>
    </dgm:pt>
    <dgm:pt modelId="{BA88D02A-041A-48B1-AFF1-B8F143C022F1}" type="parTrans" cxnId="{084F1EF9-B81C-444E-BB27-82B9C81ACDD6}">
      <dgm:prSet/>
      <dgm:spPr/>
      <dgm:t>
        <a:bodyPr/>
        <a:lstStyle/>
        <a:p>
          <a:endParaRPr lang="ru-RU"/>
        </a:p>
      </dgm:t>
    </dgm:pt>
    <dgm:pt modelId="{F0069B84-286A-49E0-8F64-D192A6F9D7A3}">
      <dgm:prSet phldrT="[Текст]"/>
      <dgm:spPr>
        <a:noFill/>
        <a:ln>
          <a:noFill/>
        </a:ln>
      </dgm:spPr>
      <dgm:t>
        <a:bodyPr/>
        <a:lstStyle/>
        <a:p>
          <a:endParaRPr lang="ru-RU" dirty="0"/>
        </a:p>
      </dgm:t>
    </dgm:pt>
    <dgm:pt modelId="{01BB0299-2A6B-498B-8F95-1BB4DAAD8284}" type="parTrans" cxnId="{B7269F39-5141-40F0-82BC-FD40BAF3D37A}">
      <dgm:prSet/>
      <dgm:spPr/>
      <dgm:t>
        <a:bodyPr/>
        <a:lstStyle/>
        <a:p>
          <a:endParaRPr lang="ru-RU"/>
        </a:p>
      </dgm:t>
    </dgm:pt>
    <dgm:pt modelId="{7BCC10D3-E17A-4387-9D73-E829D26DA7DF}" type="sibTrans" cxnId="{B7269F39-5141-40F0-82BC-FD40BAF3D37A}">
      <dgm:prSet/>
      <dgm:spPr>
        <a:noFill/>
      </dgm:spPr>
      <dgm:t>
        <a:bodyPr/>
        <a:lstStyle/>
        <a:p>
          <a:endParaRPr lang="ru-RU"/>
        </a:p>
      </dgm:t>
    </dgm:pt>
    <dgm:pt modelId="{2BE504F4-E0B8-B541-B5C8-C1D83FC0AA24}">
      <dgm:prSet phldrT="[Текст]"/>
      <dgm:spPr>
        <a:ln>
          <a:solidFill>
            <a:schemeClr val="tx2"/>
          </a:solidFill>
        </a:ln>
      </dgm:spPr>
      <dgm:t>
        <a:bodyPr/>
        <a:lstStyle/>
        <a:p>
          <a:r>
            <a:rPr lang="ru-RU" dirty="0" smtClean="0"/>
            <a:t>Заключение договора аренды земельного участка для завершения строительства</a:t>
          </a:r>
        </a:p>
      </dgm:t>
    </dgm:pt>
    <dgm:pt modelId="{4577544F-3EC9-DA46-B6A6-9136CBF5F711}" type="parTrans" cxnId="{277FB5CE-9EE9-184D-B6AE-00E115005745}">
      <dgm:prSet/>
      <dgm:spPr/>
      <dgm:t>
        <a:bodyPr/>
        <a:lstStyle/>
        <a:p>
          <a:endParaRPr lang="ru-RU"/>
        </a:p>
      </dgm:t>
    </dgm:pt>
    <dgm:pt modelId="{B06308D8-BC69-1C4D-972C-14CA5562E000}" type="sibTrans" cxnId="{277FB5CE-9EE9-184D-B6AE-00E115005745}">
      <dgm:prSet/>
      <dgm:spPr/>
      <dgm:t>
        <a:bodyPr/>
        <a:lstStyle/>
        <a:p>
          <a:endParaRPr lang="ru-RU"/>
        </a:p>
      </dgm:t>
    </dgm:pt>
    <dgm:pt modelId="{427F3BDA-E13F-448D-952E-CE3B7A88E407}" type="pres">
      <dgm:prSet presAssocID="{EF94F148-D051-43EE-AE78-F78C844A1C2E}" presName="Name0" presStyleCnt="0">
        <dgm:presLayoutVars>
          <dgm:dir/>
          <dgm:resizeHandles val="exact"/>
        </dgm:presLayoutVars>
      </dgm:prSet>
      <dgm:spPr/>
    </dgm:pt>
    <dgm:pt modelId="{CCC92EEE-D0B0-434F-8694-4AB687B8D484}" type="pres">
      <dgm:prSet presAssocID="{67FA420D-94D5-42A5-8BA8-FD142BECAD2A}" presName="node" presStyleLbl="node1" presStyleIdx="0" presStyleCnt="7" custScaleY="85643" custLinFactNeighborX="2313" custLinFactNeighborY="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C99676-56DF-40F6-BC30-407EA08CE4B2}" type="pres">
      <dgm:prSet presAssocID="{5D1B8ADB-46B9-4ED5-8D4B-F6AAE33A9349}" presName="sibTrans" presStyleLbl="sibTrans2D1" presStyleIdx="0" presStyleCnt="6"/>
      <dgm:spPr/>
      <dgm:t>
        <a:bodyPr/>
        <a:lstStyle/>
        <a:p>
          <a:endParaRPr lang="ru-RU"/>
        </a:p>
      </dgm:t>
    </dgm:pt>
    <dgm:pt modelId="{A49C6629-4564-44F8-9B58-5520A0E5697F}" type="pres">
      <dgm:prSet presAssocID="{5D1B8ADB-46B9-4ED5-8D4B-F6AAE33A9349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54F1D933-6B8F-4E9E-A871-6CAD0E5201C0}" type="pres">
      <dgm:prSet presAssocID="{52C43FB7-2BB8-474F-A781-42677D2A344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C9724-0520-43AE-935F-F7F81839CD23}" type="pres">
      <dgm:prSet presAssocID="{D89B88EA-A640-4CBD-9EDB-175CDF4636A7}" presName="sibTrans" presStyleLbl="sibTrans2D1" presStyleIdx="1" presStyleCnt="6"/>
      <dgm:spPr/>
      <dgm:t>
        <a:bodyPr/>
        <a:lstStyle/>
        <a:p>
          <a:endParaRPr lang="ru-RU"/>
        </a:p>
      </dgm:t>
    </dgm:pt>
    <dgm:pt modelId="{F6071565-2E3E-4BFD-9A49-5F258B212EE2}" type="pres">
      <dgm:prSet presAssocID="{D89B88EA-A640-4CBD-9EDB-175CDF4636A7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B07188A0-3502-4C6E-A953-012A726B8C5D}" type="pres">
      <dgm:prSet presAssocID="{D5A60AE8-7B7F-4831-89A2-29469EE47B7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25825-2970-40D6-84F6-789D7A0758CC}" type="pres">
      <dgm:prSet presAssocID="{1AC802C9-3967-43AC-BDBE-A08F79E5FC4E}" presName="sibTrans" presStyleLbl="sibTrans2D1" presStyleIdx="2" presStyleCnt="6"/>
      <dgm:spPr/>
      <dgm:t>
        <a:bodyPr/>
        <a:lstStyle/>
        <a:p>
          <a:endParaRPr lang="ru-RU"/>
        </a:p>
      </dgm:t>
    </dgm:pt>
    <dgm:pt modelId="{622EF743-5EA9-4452-91B6-FFDE05D01EF2}" type="pres">
      <dgm:prSet presAssocID="{1AC802C9-3967-43AC-BDBE-A08F79E5FC4E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B372F571-2354-0B48-863A-B4A210D7F29F}" type="pres">
      <dgm:prSet presAssocID="{2BE504F4-E0B8-B541-B5C8-C1D83FC0AA2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185287-7342-4147-A37B-65CAA452D55A}" type="pres">
      <dgm:prSet presAssocID="{B06308D8-BC69-1C4D-972C-14CA5562E000}" presName="sibTrans" presStyleLbl="sibTrans2D1" presStyleIdx="3" presStyleCnt="6"/>
      <dgm:spPr/>
      <dgm:t>
        <a:bodyPr/>
        <a:lstStyle/>
        <a:p>
          <a:endParaRPr lang="ru-RU"/>
        </a:p>
      </dgm:t>
    </dgm:pt>
    <dgm:pt modelId="{EA88AE66-EF4B-F742-B465-36311D5A4900}" type="pres">
      <dgm:prSet presAssocID="{B06308D8-BC69-1C4D-972C-14CA5562E000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D997C60D-71E4-491E-94DD-54139E20268A}" type="pres">
      <dgm:prSet presAssocID="{49925A02-B55B-42E2-AC49-1B138B80C7D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DA4C5C-23F2-4495-892E-CE629A78646B}" type="pres">
      <dgm:prSet presAssocID="{FA838D18-4E9F-460C-A792-241BFD3D219C}" presName="sibTrans" presStyleLbl="sibTrans2D1" presStyleIdx="4" presStyleCnt="6"/>
      <dgm:spPr/>
      <dgm:t>
        <a:bodyPr/>
        <a:lstStyle/>
        <a:p>
          <a:endParaRPr lang="ru-RU"/>
        </a:p>
      </dgm:t>
    </dgm:pt>
    <dgm:pt modelId="{7F89C7C2-E870-4F60-A8AE-071F6AE34FA2}" type="pres">
      <dgm:prSet presAssocID="{FA838D18-4E9F-460C-A792-241BFD3D219C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2EA83E84-3523-405C-ADC2-0A94D4340B54}" type="pres">
      <dgm:prSet presAssocID="{F0069B84-286A-49E0-8F64-D192A6F9D7A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88961F-9C31-45FB-9DE7-C062BAB67263}" type="pres">
      <dgm:prSet presAssocID="{7BCC10D3-E17A-4387-9D73-E829D26DA7DF}" presName="sibTrans" presStyleLbl="sibTrans2D1" presStyleIdx="5" presStyleCnt="6"/>
      <dgm:spPr/>
      <dgm:t>
        <a:bodyPr/>
        <a:lstStyle/>
        <a:p>
          <a:endParaRPr lang="ru-RU"/>
        </a:p>
      </dgm:t>
    </dgm:pt>
    <dgm:pt modelId="{4AEAB526-2429-41FD-9FD4-90D075387AA3}" type="pres">
      <dgm:prSet presAssocID="{7BCC10D3-E17A-4387-9D73-E829D26DA7DF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08997682-FF18-46E2-87B2-CE5F0CCE5CED}" type="pres">
      <dgm:prSet presAssocID="{22593301-E108-437B-A3AF-821A0DB8DC7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2F5BF1-0693-447F-995E-6D7AB35E0B81}" type="presOf" srcId="{67FA420D-94D5-42A5-8BA8-FD142BECAD2A}" destId="{CCC92EEE-D0B0-434F-8694-4AB687B8D484}" srcOrd="0" destOrd="0" presId="urn:microsoft.com/office/officeart/2005/8/layout/process1"/>
    <dgm:cxn modelId="{0BA31F62-483C-46BF-A78D-A5DCE60D6818}" type="presOf" srcId="{1AC802C9-3967-43AC-BDBE-A08F79E5FC4E}" destId="{622EF743-5EA9-4452-91B6-FFDE05D01EF2}" srcOrd="1" destOrd="0" presId="urn:microsoft.com/office/officeart/2005/8/layout/process1"/>
    <dgm:cxn modelId="{00C65863-02AE-42FA-B016-0F8438417043}" type="presOf" srcId="{D89B88EA-A640-4CBD-9EDB-175CDF4636A7}" destId="{1A3C9724-0520-43AE-935F-F7F81839CD23}" srcOrd="0" destOrd="0" presId="urn:microsoft.com/office/officeart/2005/8/layout/process1"/>
    <dgm:cxn modelId="{FAF35622-39B0-438E-8F94-A7C8716825C9}" type="presOf" srcId="{FA838D18-4E9F-460C-A792-241BFD3D219C}" destId="{7F89C7C2-E870-4F60-A8AE-071F6AE34FA2}" srcOrd="1" destOrd="0" presId="urn:microsoft.com/office/officeart/2005/8/layout/process1"/>
    <dgm:cxn modelId="{62BE8FA9-9418-4B9E-82CD-2C3DFB7BFEC2}" type="presOf" srcId="{EF94F148-D051-43EE-AE78-F78C844A1C2E}" destId="{427F3BDA-E13F-448D-952E-CE3B7A88E407}" srcOrd="0" destOrd="0" presId="urn:microsoft.com/office/officeart/2005/8/layout/process1"/>
    <dgm:cxn modelId="{84837305-9BAA-4332-881F-91304E5F451A}" type="presOf" srcId="{F0069B84-286A-49E0-8F64-D192A6F9D7A3}" destId="{2EA83E84-3523-405C-ADC2-0A94D4340B54}" srcOrd="0" destOrd="0" presId="urn:microsoft.com/office/officeart/2005/8/layout/process1"/>
    <dgm:cxn modelId="{1A868B49-3E7A-42CE-8D51-C9467F038821}" type="presOf" srcId="{B06308D8-BC69-1C4D-972C-14CA5562E000}" destId="{EA88AE66-EF4B-F742-B465-36311D5A4900}" srcOrd="1" destOrd="0" presId="urn:microsoft.com/office/officeart/2005/8/layout/process1"/>
    <dgm:cxn modelId="{CACD8EF5-8A86-4C15-B02F-AD9FA7DAF327}" type="presOf" srcId="{D5A60AE8-7B7F-4831-89A2-29469EE47B71}" destId="{B07188A0-3502-4C6E-A953-012A726B8C5D}" srcOrd="0" destOrd="0" presId="urn:microsoft.com/office/officeart/2005/8/layout/process1"/>
    <dgm:cxn modelId="{B7269F39-5141-40F0-82BC-FD40BAF3D37A}" srcId="{EF94F148-D051-43EE-AE78-F78C844A1C2E}" destId="{F0069B84-286A-49E0-8F64-D192A6F9D7A3}" srcOrd="5" destOrd="0" parTransId="{01BB0299-2A6B-498B-8F95-1BB4DAAD8284}" sibTransId="{7BCC10D3-E17A-4387-9D73-E829D26DA7DF}"/>
    <dgm:cxn modelId="{42F736E3-F7D0-465A-AA60-5798792A4ECF}" type="presOf" srcId="{D89B88EA-A640-4CBD-9EDB-175CDF4636A7}" destId="{F6071565-2E3E-4BFD-9A49-5F258B212EE2}" srcOrd="1" destOrd="0" presId="urn:microsoft.com/office/officeart/2005/8/layout/process1"/>
    <dgm:cxn modelId="{665293F9-DBFE-4480-9384-BDAD8B09E4F8}" type="presOf" srcId="{52C43FB7-2BB8-474F-A781-42677D2A3446}" destId="{54F1D933-6B8F-4E9E-A871-6CAD0E5201C0}" srcOrd="0" destOrd="0" presId="urn:microsoft.com/office/officeart/2005/8/layout/process1"/>
    <dgm:cxn modelId="{129D443A-F4C2-426D-ACCF-400F45A5D92C}" type="presOf" srcId="{49925A02-B55B-42E2-AC49-1B138B80C7DD}" destId="{D997C60D-71E4-491E-94DD-54139E20268A}" srcOrd="0" destOrd="0" presId="urn:microsoft.com/office/officeart/2005/8/layout/process1"/>
    <dgm:cxn modelId="{C9024B33-AA68-41F2-A4D8-AA44F8808EE3}" type="presOf" srcId="{7BCC10D3-E17A-4387-9D73-E829D26DA7DF}" destId="{4AEAB526-2429-41FD-9FD4-90D075387AA3}" srcOrd="1" destOrd="0" presId="urn:microsoft.com/office/officeart/2005/8/layout/process1"/>
    <dgm:cxn modelId="{C798B8DC-F2DF-4C86-8AA3-172985EEC59F}" type="presOf" srcId="{1AC802C9-3967-43AC-BDBE-A08F79E5FC4E}" destId="{65D25825-2970-40D6-84F6-789D7A0758CC}" srcOrd="0" destOrd="0" presId="urn:microsoft.com/office/officeart/2005/8/layout/process1"/>
    <dgm:cxn modelId="{084F1EF9-B81C-444E-BB27-82B9C81ACDD6}" srcId="{EF94F148-D051-43EE-AE78-F78C844A1C2E}" destId="{22593301-E108-437B-A3AF-821A0DB8DC77}" srcOrd="6" destOrd="0" parTransId="{BA88D02A-041A-48B1-AFF1-B8F143C022F1}" sibTransId="{9C044DEB-8CF8-446E-936E-48C0CA2C30CD}"/>
    <dgm:cxn modelId="{46DD3001-26CB-4848-AC65-AED8A03555D7}" type="presOf" srcId="{B06308D8-BC69-1C4D-972C-14CA5562E000}" destId="{CB185287-7342-4147-A37B-65CAA452D55A}" srcOrd="0" destOrd="0" presId="urn:microsoft.com/office/officeart/2005/8/layout/process1"/>
    <dgm:cxn modelId="{889B5C14-FED9-492E-BE32-99F354B5B2E7}" type="presOf" srcId="{2BE504F4-E0B8-B541-B5C8-C1D83FC0AA24}" destId="{B372F571-2354-0B48-863A-B4A210D7F29F}" srcOrd="0" destOrd="0" presId="urn:microsoft.com/office/officeart/2005/8/layout/process1"/>
    <dgm:cxn modelId="{76AA6C79-7694-4E82-AC21-D8C9A656F8D1}" srcId="{EF94F148-D051-43EE-AE78-F78C844A1C2E}" destId="{D5A60AE8-7B7F-4831-89A2-29469EE47B71}" srcOrd="2" destOrd="0" parTransId="{76619D20-156D-43EB-999D-00E188D4A6A3}" sibTransId="{1AC802C9-3967-43AC-BDBE-A08F79E5FC4E}"/>
    <dgm:cxn modelId="{0CDA7040-F849-4547-A313-56D0315898A6}" type="presOf" srcId="{5D1B8ADB-46B9-4ED5-8D4B-F6AAE33A9349}" destId="{A49C6629-4564-44F8-9B58-5520A0E5697F}" srcOrd="1" destOrd="0" presId="urn:microsoft.com/office/officeart/2005/8/layout/process1"/>
    <dgm:cxn modelId="{277FB5CE-9EE9-184D-B6AE-00E115005745}" srcId="{EF94F148-D051-43EE-AE78-F78C844A1C2E}" destId="{2BE504F4-E0B8-B541-B5C8-C1D83FC0AA24}" srcOrd="3" destOrd="0" parTransId="{4577544F-3EC9-DA46-B6A6-9136CBF5F711}" sibTransId="{B06308D8-BC69-1C4D-972C-14CA5562E000}"/>
    <dgm:cxn modelId="{B762A363-F12F-426E-B94F-BF5EBFF780C6}" srcId="{EF94F148-D051-43EE-AE78-F78C844A1C2E}" destId="{52C43FB7-2BB8-474F-A781-42677D2A3446}" srcOrd="1" destOrd="0" parTransId="{D61A487F-3592-483C-B605-392251281505}" sibTransId="{D89B88EA-A640-4CBD-9EDB-175CDF4636A7}"/>
    <dgm:cxn modelId="{F6A2EE82-2713-4B8C-9EC8-854AA1F34475}" type="presOf" srcId="{7BCC10D3-E17A-4387-9D73-E829D26DA7DF}" destId="{AE88961F-9C31-45FB-9DE7-C062BAB67263}" srcOrd="0" destOrd="0" presId="urn:microsoft.com/office/officeart/2005/8/layout/process1"/>
    <dgm:cxn modelId="{9659CC44-18F7-48DD-8D0C-357E1DE1F8D4}" srcId="{EF94F148-D051-43EE-AE78-F78C844A1C2E}" destId="{49925A02-B55B-42E2-AC49-1B138B80C7DD}" srcOrd="4" destOrd="0" parTransId="{83042396-D5E0-4A3D-A025-57EF0A19BF01}" sibTransId="{FA838D18-4E9F-460C-A792-241BFD3D219C}"/>
    <dgm:cxn modelId="{C462BACE-561F-4A95-9172-79D430B2E79B}" type="presOf" srcId="{5D1B8ADB-46B9-4ED5-8D4B-F6AAE33A9349}" destId="{9FC99676-56DF-40F6-BC30-407EA08CE4B2}" srcOrd="0" destOrd="0" presId="urn:microsoft.com/office/officeart/2005/8/layout/process1"/>
    <dgm:cxn modelId="{AE78B9FD-E0C9-43DA-8CC9-8FF83C559943}" type="presOf" srcId="{22593301-E108-437B-A3AF-821A0DB8DC77}" destId="{08997682-FF18-46E2-87B2-CE5F0CCE5CED}" srcOrd="0" destOrd="0" presId="urn:microsoft.com/office/officeart/2005/8/layout/process1"/>
    <dgm:cxn modelId="{D8D3CEBF-DD6D-4F28-A726-65650906778B}" type="presOf" srcId="{FA838D18-4E9F-460C-A792-241BFD3D219C}" destId="{B9DA4C5C-23F2-4495-892E-CE629A78646B}" srcOrd="0" destOrd="0" presId="urn:microsoft.com/office/officeart/2005/8/layout/process1"/>
    <dgm:cxn modelId="{D8E31816-16F2-4A88-A982-A201E4C9799B}" srcId="{EF94F148-D051-43EE-AE78-F78C844A1C2E}" destId="{67FA420D-94D5-42A5-8BA8-FD142BECAD2A}" srcOrd="0" destOrd="0" parTransId="{BA083F9C-A8A1-48BA-B9AF-FA5F7A57DAD1}" sibTransId="{5D1B8ADB-46B9-4ED5-8D4B-F6AAE33A9349}"/>
    <dgm:cxn modelId="{0A1A6E36-5994-4290-8A15-7E7E06EA7FCF}" type="presParOf" srcId="{427F3BDA-E13F-448D-952E-CE3B7A88E407}" destId="{CCC92EEE-D0B0-434F-8694-4AB687B8D484}" srcOrd="0" destOrd="0" presId="urn:microsoft.com/office/officeart/2005/8/layout/process1"/>
    <dgm:cxn modelId="{AD2B1DFA-A091-4C8A-9BD0-B920B6E0CC89}" type="presParOf" srcId="{427F3BDA-E13F-448D-952E-CE3B7A88E407}" destId="{9FC99676-56DF-40F6-BC30-407EA08CE4B2}" srcOrd="1" destOrd="0" presId="urn:microsoft.com/office/officeart/2005/8/layout/process1"/>
    <dgm:cxn modelId="{D3F7870E-FDF3-4C10-9365-D056DE5154DA}" type="presParOf" srcId="{9FC99676-56DF-40F6-BC30-407EA08CE4B2}" destId="{A49C6629-4564-44F8-9B58-5520A0E5697F}" srcOrd="0" destOrd="0" presId="urn:microsoft.com/office/officeart/2005/8/layout/process1"/>
    <dgm:cxn modelId="{9CFA7449-CB68-4214-BB58-EC5A738B182E}" type="presParOf" srcId="{427F3BDA-E13F-448D-952E-CE3B7A88E407}" destId="{54F1D933-6B8F-4E9E-A871-6CAD0E5201C0}" srcOrd="2" destOrd="0" presId="urn:microsoft.com/office/officeart/2005/8/layout/process1"/>
    <dgm:cxn modelId="{5520B590-6832-4E90-B183-6698ED16F146}" type="presParOf" srcId="{427F3BDA-E13F-448D-952E-CE3B7A88E407}" destId="{1A3C9724-0520-43AE-935F-F7F81839CD23}" srcOrd="3" destOrd="0" presId="urn:microsoft.com/office/officeart/2005/8/layout/process1"/>
    <dgm:cxn modelId="{D821D298-904C-4000-9FB3-0EAED52C7D97}" type="presParOf" srcId="{1A3C9724-0520-43AE-935F-F7F81839CD23}" destId="{F6071565-2E3E-4BFD-9A49-5F258B212EE2}" srcOrd="0" destOrd="0" presId="urn:microsoft.com/office/officeart/2005/8/layout/process1"/>
    <dgm:cxn modelId="{37D53EEF-591B-44B3-9E57-7F2A14EB0628}" type="presParOf" srcId="{427F3BDA-E13F-448D-952E-CE3B7A88E407}" destId="{B07188A0-3502-4C6E-A953-012A726B8C5D}" srcOrd="4" destOrd="0" presId="urn:microsoft.com/office/officeart/2005/8/layout/process1"/>
    <dgm:cxn modelId="{0E986E00-D442-4A47-82DB-7867E941B3EE}" type="presParOf" srcId="{427F3BDA-E13F-448D-952E-CE3B7A88E407}" destId="{65D25825-2970-40D6-84F6-789D7A0758CC}" srcOrd="5" destOrd="0" presId="urn:microsoft.com/office/officeart/2005/8/layout/process1"/>
    <dgm:cxn modelId="{F227E401-D184-4888-B827-3F095A611043}" type="presParOf" srcId="{65D25825-2970-40D6-84F6-789D7A0758CC}" destId="{622EF743-5EA9-4452-91B6-FFDE05D01EF2}" srcOrd="0" destOrd="0" presId="urn:microsoft.com/office/officeart/2005/8/layout/process1"/>
    <dgm:cxn modelId="{E94434EC-CF93-430D-A883-1B3060EFD159}" type="presParOf" srcId="{427F3BDA-E13F-448D-952E-CE3B7A88E407}" destId="{B372F571-2354-0B48-863A-B4A210D7F29F}" srcOrd="6" destOrd="0" presId="urn:microsoft.com/office/officeart/2005/8/layout/process1"/>
    <dgm:cxn modelId="{173701D8-4FC6-4201-A08A-7579002CE5EC}" type="presParOf" srcId="{427F3BDA-E13F-448D-952E-CE3B7A88E407}" destId="{CB185287-7342-4147-A37B-65CAA452D55A}" srcOrd="7" destOrd="0" presId="urn:microsoft.com/office/officeart/2005/8/layout/process1"/>
    <dgm:cxn modelId="{36C66A58-F87D-4870-880C-0EC4EF4C295C}" type="presParOf" srcId="{CB185287-7342-4147-A37B-65CAA452D55A}" destId="{EA88AE66-EF4B-F742-B465-36311D5A4900}" srcOrd="0" destOrd="0" presId="urn:microsoft.com/office/officeart/2005/8/layout/process1"/>
    <dgm:cxn modelId="{3B03157E-1F59-454B-A2D6-15B2BCB412E8}" type="presParOf" srcId="{427F3BDA-E13F-448D-952E-CE3B7A88E407}" destId="{D997C60D-71E4-491E-94DD-54139E20268A}" srcOrd="8" destOrd="0" presId="urn:microsoft.com/office/officeart/2005/8/layout/process1"/>
    <dgm:cxn modelId="{73C62211-9FE8-4C58-8D4B-0DD1F5250CEC}" type="presParOf" srcId="{427F3BDA-E13F-448D-952E-CE3B7A88E407}" destId="{B9DA4C5C-23F2-4495-892E-CE629A78646B}" srcOrd="9" destOrd="0" presId="urn:microsoft.com/office/officeart/2005/8/layout/process1"/>
    <dgm:cxn modelId="{27CFD67C-5F91-4C85-9C5B-6FADF0B9606D}" type="presParOf" srcId="{B9DA4C5C-23F2-4495-892E-CE629A78646B}" destId="{7F89C7C2-E870-4F60-A8AE-071F6AE34FA2}" srcOrd="0" destOrd="0" presId="urn:microsoft.com/office/officeart/2005/8/layout/process1"/>
    <dgm:cxn modelId="{BD8F2E07-1C00-4D30-83DF-F8EB9236DBDB}" type="presParOf" srcId="{427F3BDA-E13F-448D-952E-CE3B7A88E407}" destId="{2EA83E84-3523-405C-ADC2-0A94D4340B54}" srcOrd="10" destOrd="0" presId="urn:microsoft.com/office/officeart/2005/8/layout/process1"/>
    <dgm:cxn modelId="{CF08D21E-28DF-4A39-98EB-E43A9D429DCF}" type="presParOf" srcId="{427F3BDA-E13F-448D-952E-CE3B7A88E407}" destId="{AE88961F-9C31-45FB-9DE7-C062BAB67263}" srcOrd="11" destOrd="0" presId="urn:microsoft.com/office/officeart/2005/8/layout/process1"/>
    <dgm:cxn modelId="{9468130C-220D-4971-BEEF-82E92775FFC4}" type="presParOf" srcId="{AE88961F-9C31-45FB-9DE7-C062BAB67263}" destId="{4AEAB526-2429-41FD-9FD4-90D075387AA3}" srcOrd="0" destOrd="0" presId="urn:microsoft.com/office/officeart/2005/8/layout/process1"/>
    <dgm:cxn modelId="{7315743B-E8A9-4AC6-86AB-A40BF0F29CBD}" type="presParOf" srcId="{427F3BDA-E13F-448D-952E-CE3B7A88E407}" destId="{08997682-FF18-46E2-87B2-CE5F0CCE5CED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92EEE-D0B0-434F-8694-4AB687B8D484}">
      <dsp:nvSpPr>
        <dsp:cNvPr id="0" name=""/>
        <dsp:cNvSpPr/>
      </dsp:nvSpPr>
      <dsp:spPr>
        <a:xfrm>
          <a:off x="12291" y="907267"/>
          <a:ext cx="1033576" cy="736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Разработка схемы расположения ЗУ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(если нет проекта межевания)  </a:t>
          </a:r>
          <a:endParaRPr lang="ru-RU" sz="800" kern="1200" dirty="0"/>
        </a:p>
      </dsp:txBody>
      <dsp:txXfrm>
        <a:off x="33860" y="928836"/>
        <a:ext cx="990438" cy="693285"/>
      </dsp:txXfrm>
    </dsp:sp>
    <dsp:sp modelId="{9FC99676-56DF-40F6-BC30-407EA08CE4B2}">
      <dsp:nvSpPr>
        <dsp:cNvPr id="0" name=""/>
        <dsp:cNvSpPr/>
      </dsp:nvSpPr>
      <dsp:spPr>
        <a:xfrm rot="21563315">
          <a:off x="1146829" y="1139581"/>
          <a:ext cx="214062" cy="256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146831" y="1191189"/>
        <a:ext cx="149843" cy="153797"/>
      </dsp:txXfrm>
    </dsp:sp>
    <dsp:sp modelId="{54F1D933-6B8F-4E9E-A871-6CAD0E5201C0}">
      <dsp:nvSpPr>
        <dsp:cNvPr id="0" name=""/>
        <dsp:cNvSpPr/>
      </dsp:nvSpPr>
      <dsp:spPr>
        <a:xfrm>
          <a:off x="1449736" y="891928"/>
          <a:ext cx="1033576" cy="736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Решение о предварительном согласовании </a:t>
          </a:r>
          <a:endParaRPr lang="ru-RU" sz="800" kern="1200" dirty="0"/>
        </a:p>
      </dsp:txBody>
      <dsp:txXfrm>
        <a:off x="1471305" y="913497"/>
        <a:ext cx="990438" cy="693285"/>
      </dsp:txXfrm>
    </dsp:sp>
    <dsp:sp modelId="{1A3C9724-0520-43AE-935F-F7F81839CD23}">
      <dsp:nvSpPr>
        <dsp:cNvPr id="0" name=""/>
        <dsp:cNvSpPr/>
      </dsp:nvSpPr>
      <dsp:spPr>
        <a:xfrm>
          <a:off x="2586671" y="1131976"/>
          <a:ext cx="219118" cy="256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586671" y="1183241"/>
        <a:ext cx="153383" cy="153797"/>
      </dsp:txXfrm>
    </dsp:sp>
    <dsp:sp modelId="{B07188A0-3502-4C6E-A953-012A726B8C5D}">
      <dsp:nvSpPr>
        <dsp:cNvPr id="0" name=""/>
        <dsp:cNvSpPr/>
      </dsp:nvSpPr>
      <dsp:spPr>
        <a:xfrm>
          <a:off x="2896744" y="891928"/>
          <a:ext cx="1033576" cy="736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Кадастровые работы </a:t>
          </a:r>
          <a:endParaRPr lang="ru-RU" sz="800" kern="1200" dirty="0"/>
        </a:p>
      </dsp:txBody>
      <dsp:txXfrm>
        <a:off x="2918313" y="913497"/>
        <a:ext cx="990438" cy="693285"/>
      </dsp:txXfrm>
    </dsp:sp>
    <dsp:sp modelId="{65D25825-2970-40D6-84F6-789D7A0758CC}">
      <dsp:nvSpPr>
        <dsp:cNvPr id="0" name=""/>
        <dsp:cNvSpPr/>
      </dsp:nvSpPr>
      <dsp:spPr>
        <a:xfrm>
          <a:off x="4033678" y="1131976"/>
          <a:ext cx="219118" cy="256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033678" y="1183241"/>
        <a:ext cx="153383" cy="153797"/>
      </dsp:txXfrm>
    </dsp:sp>
    <dsp:sp modelId="{B372F571-2354-0B48-863A-B4A210D7F29F}">
      <dsp:nvSpPr>
        <dsp:cNvPr id="0" name=""/>
        <dsp:cNvSpPr/>
      </dsp:nvSpPr>
      <dsp:spPr>
        <a:xfrm>
          <a:off x="4343751" y="891928"/>
          <a:ext cx="1033576" cy="736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Кадастровый учет </a:t>
          </a:r>
          <a:endParaRPr lang="ru-RU" sz="800" kern="1200" dirty="0"/>
        </a:p>
      </dsp:txBody>
      <dsp:txXfrm>
        <a:off x="4365320" y="913497"/>
        <a:ext cx="990438" cy="693285"/>
      </dsp:txXfrm>
    </dsp:sp>
    <dsp:sp modelId="{CB185287-7342-4147-A37B-65CAA452D55A}">
      <dsp:nvSpPr>
        <dsp:cNvPr id="0" name=""/>
        <dsp:cNvSpPr/>
      </dsp:nvSpPr>
      <dsp:spPr>
        <a:xfrm>
          <a:off x="5480686" y="1131976"/>
          <a:ext cx="219118" cy="256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5480686" y="1183241"/>
        <a:ext cx="153383" cy="153797"/>
      </dsp:txXfrm>
    </dsp:sp>
    <dsp:sp modelId="{D997C60D-71E4-491E-94DD-54139E20268A}">
      <dsp:nvSpPr>
        <dsp:cNvPr id="0" name=""/>
        <dsp:cNvSpPr/>
      </dsp:nvSpPr>
      <dsp:spPr>
        <a:xfrm>
          <a:off x="5790759" y="891928"/>
          <a:ext cx="1033576" cy="736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 Заключение договора </a:t>
          </a:r>
          <a:endParaRPr lang="ru-RU" sz="800" kern="1200" dirty="0"/>
        </a:p>
      </dsp:txBody>
      <dsp:txXfrm>
        <a:off x="5812328" y="913497"/>
        <a:ext cx="990438" cy="693285"/>
      </dsp:txXfrm>
    </dsp:sp>
    <dsp:sp modelId="{B9DA4C5C-23F2-4495-892E-CE629A78646B}">
      <dsp:nvSpPr>
        <dsp:cNvPr id="0" name=""/>
        <dsp:cNvSpPr/>
      </dsp:nvSpPr>
      <dsp:spPr>
        <a:xfrm>
          <a:off x="6927693" y="1131976"/>
          <a:ext cx="219118" cy="2563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6927693" y="1183241"/>
        <a:ext cx="153383" cy="153797"/>
      </dsp:txXfrm>
    </dsp:sp>
    <dsp:sp modelId="{2EA83E84-3523-405C-ADC2-0A94D4340B54}">
      <dsp:nvSpPr>
        <dsp:cNvPr id="0" name=""/>
        <dsp:cNvSpPr/>
      </dsp:nvSpPr>
      <dsp:spPr>
        <a:xfrm>
          <a:off x="7237766" y="891928"/>
          <a:ext cx="1033576" cy="736423"/>
        </a:xfrm>
        <a:prstGeom prst="roundRect">
          <a:avLst>
            <a:gd name="adj" fmla="val 10000"/>
          </a:avLst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7259335" y="913497"/>
        <a:ext cx="990438" cy="693285"/>
      </dsp:txXfrm>
    </dsp:sp>
    <dsp:sp modelId="{AE88961F-9C31-45FB-9DE7-C062BAB67263}">
      <dsp:nvSpPr>
        <dsp:cNvPr id="0" name=""/>
        <dsp:cNvSpPr/>
      </dsp:nvSpPr>
      <dsp:spPr>
        <a:xfrm>
          <a:off x="8374700" y="1131976"/>
          <a:ext cx="219118" cy="2563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8374700" y="1183241"/>
        <a:ext cx="153383" cy="153797"/>
      </dsp:txXfrm>
    </dsp:sp>
    <dsp:sp modelId="{08997682-FF18-46E2-87B2-CE5F0CCE5CED}">
      <dsp:nvSpPr>
        <dsp:cNvPr id="0" name=""/>
        <dsp:cNvSpPr/>
      </dsp:nvSpPr>
      <dsp:spPr>
        <a:xfrm>
          <a:off x="8684773" y="891928"/>
          <a:ext cx="1033576" cy="736423"/>
        </a:xfrm>
        <a:prstGeom prst="roundRect">
          <a:avLst>
            <a:gd name="adj" fmla="val 10000"/>
          </a:avLst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8706342" y="913497"/>
        <a:ext cx="990438" cy="6932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92EEE-D0B0-434F-8694-4AB687B8D484}">
      <dsp:nvSpPr>
        <dsp:cNvPr id="0" name=""/>
        <dsp:cNvSpPr/>
      </dsp:nvSpPr>
      <dsp:spPr>
        <a:xfrm>
          <a:off x="12474" y="902040"/>
          <a:ext cx="1048888" cy="747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Разработка схемы расположения ЗУ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(если нет проекта межевания)  </a:t>
          </a:r>
          <a:endParaRPr lang="ru-RU" sz="800" kern="1200" dirty="0"/>
        </a:p>
      </dsp:txBody>
      <dsp:txXfrm>
        <a:off x="34363" y="923929"/>
        <a:ext cx="1005110" cy="703555"/>
      </dsp:txXfrm>
    </dsp:sp>
    <dsp:sp modelId="{9FC99676-56DF-40F6-BC30-407EA08CE4B2}">
      <dsp:nvSpPr>
        <dsp:cNvPr id="0" name=""/>
        <dsp:cNvSpPr/>
      </dsp:nvSpPr>
      <dsp:spPr>
        <a:xfrm rot="21563315">
          <a:off x="1163819" y="1137795"/>
          <a:ext cx="217233" cy="260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163821" y="1190168"/>
        <a:ext cx="152063" cy="156074"/>
      </dsp:txXfrm>
    </dsp:sp>
    <dsp:sp modelId="{54F1D933-6B8F-4E9E-A871-6CAD0E5201C0}">
      <dsp:nvSpPr>
        <dsp:cNvPr id="0" name=""/>
        <dsp:cNvSpPr/>
      </dsp:nvSpPr>
      <dsp:spPr>
        <a:xfrm>
          <a:off x="1471214" y="886473"/>
          <a:ext cx="1048888" cy="747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Решение об утверждении схемы   </a:t>
          </a:r>
          <a:r>
            <a:rPr lang="ru-RU" sz="800" kern="1200" dirty="0" smtClean="0">
              <a:solidFill>
                <a:schemeClr val="accent1"/>
              </a:solidFill>
            </a:rPr>
            <a:t>предварительном</a:t>
          </a:r>
          <a:r>
            <a:rPr lang="ru-RU" sz="800" kern="1200" dirty="0" smtClean="0"/>
            <a:t> </a:t>
          </a:r>
          <a:endParaRPr lang="ru-RU" sz="800" kern="1200" dirty="0"/>
        </a:p>
      </dsp:txBody>
      <dsp:txXfrm>
        <a:off x="1493103" y="908362"/>
        <a:ext cx="1005110" cy="703555"/>
      </dsp:txXfrm>
    </dsp:sp>
    <dsp:sp modelId="{1A3C9724-0520-43AE-935F-F7F81839CD23}">
      <dsp:nvSpPr>
        <dsp:cNvPr id="0" name=""/>
        <dsp:cNvSpPr/>
      </dsp:nvSpPr>
      <dsp:spPr>
        <a:xfrm>
          <a:off x="2624992" y="1130077"/>
          <a:ext cx="222364" cy="260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624992" y="1182102"/>
        <a:ext cx="155655" cy="156074"/>
      </dsp:txXfrm>
    </dsp:sp>
    <dsp:sp modelId="{B07188A0-3502-4C6E-A953-012A726B8C5D}">
      <dsp:nvSpPr>
        <dsp:cNvPr id="0" name=""/>
        <dsp:cNvSpPr/>
      </dsp:nvSpPr>
      <dsp:spPr>
        <a:xfrm>
          <a:off x="2939658" y="886473"/>
          <a:ext cx="1048888" cy="747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Кадастровые работы </a:t>
          </a:r>
          <a:endParaRPr lang="ru-RU" sz="800" kern="1200" dirty="0"/>
        </a:p>
      </dsp:txBody>
      <dsp:txXfrm>
        <a:off x="2961547" y="908362"/>
        <a:ext cx="1005110" cy="703555"/>
      </dsp:txXfrm>
    </dsp:sp>
    <dsp:sp modelId="{65D25825-2970-40D6-84F6-789D7A0758CC}">
      <dsp:nvSpPr>
        <dsp:cNvPr id="0" name=""/>
        <dsp:cNvSpPr/>
      </dsp:nvSpPr>
      <dsp:spPr>
        <a:xfrm>
          <a:off x="4093436" y="1130077"/>
          <a:ext cx="222364" cy="260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093436" y="1182102"/>
        <a:ext cx="155655" cy="156074"/>
      </dsp:txXfrm>
    </dsp:sp>
    <dsp:sp modelId="{B372F571-2354-0B48-863A-B4A210D7F29F}">
      <dsp:nvSpPr>
        <dsp:cNvPr id="0" name=""/>
        <dsp:cNvSpPr/>
      </dsp:nvSpPr>
      <dsp:spPr>
        <a:xfrm>
          <a:off x="4408103" y="886473"/>
          <a:ext cx="1048888" cy="747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Кадастровый учет</a:t>
          </a:r>
        </a:p>
      </dsp:txBody>
      <dsp:txXfrm>
        <a:off x="4429992" y="908362"/>
        <a:ext cx="1005110" cy="703555"/>
      </dsp:txXfrm>
    </dsp:sp>
    <dsp:sp modelId="{CB185287-7342-4147-A37B-65CAA452D55A}">
      <dsp:nvSpPr>
        <dsp:cNvPr id="0" name=""/>
        <dsp:cNvSpPr/>
      </dsp:nvSpPr>
      <dsp:spPr>
        <a:xfrm>
          <a:off x="5561881" y="1130077"/>
          <a:ext cx="222364" cy="260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5561881" y="1182102"/>
        <a:ext cx="155655" cy="156074"/>
      </dsp:txXfrm>
    </dsp:sp>
    <dsp:sp modelId="{D997C60D-71E4-491E-94DD-54139E20268A}">
      <dsp:nvSpPr>
        <dsp:cNvPr id="0" name=""/>
        <dsp:cNvSpPr/>
      </dsp:nvSpPr>
      <dsp:spPr>
        <a:xfrm>
          <a:off x="5876548" y="886473"/>
          <a:ext cx="1048888" cy="747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Регистрация прав (при необходимости) Аукцион </a:t>
          </a:r>
          <a:endParaRPr lang="ru-RU" sz="800" kern="1200" dirty="0"/>
        </a:p>
      </dsp:txBody>
      <dsp:txXfrm>
        <a:off x="5898437" y="908362"/>
        <a:ext cx="1005110" cy="703555"/>
      </dsp:txXfrm>
    </dsp:sp>
    <dsp:sp modelId="{B9DA4C5C-23F2-4495-892E-CE629A78646B}">
      <dsp:nvSpPr>
        <dsp:cNvPr id="0" name=""/>
        <dsp:cNvSpPr/>
      </dsp:nvSpPr>
      <dsp:spPr>
        <a:xfrm>
          <a:off x="7030325" y="1130077"/>
          <a:ext cx="222364" cy="260124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7030325" y="1182102"/>
        <a:ext cx="155655" cy="156074"/>
      </dsp:txXfrm>
    </dsp:sp>
    <dsp:sp modelId="{2EA83E84-3523-405C-ADC2-0A94D4340B54}">
      <dsp:nvSpPr>
        <dsp:cNvPr id="0" name=""/>
        <dsp:cNvSpPr/>
      </dsp:nvSpPr>
      <dsp:spPr>
        <a:xfrm>
          <a:off x="7344992" y="886473"/>
          <a:ext cx="1048888" cy="747333"/>
        </a:xfrm>
        <a:prstGeom prst="roundRect">
          <a:avLst>
            <a:gd name="adj" fmla="val 10000"/>
          </a:avLst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7366881" y="908362"/>
        <a:ext cx="1005110" cy="703555"/>
      </dsp:txXfrm>
    </dsp:sp>
    <dsp:sp modelId="{AE88961F-9C31-45FB-9DE7-C062BAB67263}">
      <dsp:nvSpPr>
        <dsp:cNvPr id="0" name=""/>
        <dsp:cNvSpPr/>
      </dsp:nvSpPr>
      <dsp:spPr>
        <a:xfrm>
          <a:off x="8498770" y="1130077"/>
          <a:ext cx="222364" cy="260124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8498770" y="1182102"/>
        <a:ext cx="155655" cy="156074"/>
      </dsp:txXfrm>
    </dsp:sp>
    <dsp:sp modelId="{08997682-FF18-46E2-87B2-CE5F0CCE5CED}">
      <dsp:nvSpPr>
        <dsp:cNvPr id="0" name=""/>
        <dsp:cNvSpPr/>
      </dsp:nvSpPr>
      <dsp:spPr>
        <a:xfrm>
          <a:off x="8813437" y="886473"/>
          <a:ext cx="1048888" cy="747333"/>
        </a:xfrm>
        <a:prstGeom prst="roundRect">
          <a:avLst>
            <a:gd name="adj" fmla="val 10000"/>
          </a:avLst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8835326" y="908362"/>
        <a:ext cx="1005110" cy="7035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92EEE-D0B0-434F-8694-4AB687B8D484}">
      <dsp:nvSpPr>
        <dsp:cNvPr id="0" name=""/>
        <dsp:cNvSpPr/>
      </dsp:nvSpPr>
      <dsp:spPr>
        <a:xfrm>
          <a:off x="11408" y="902207"/>
          <a:ext cx="1233137" cy="7524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/>
            <a:t>Принятие решения об утверждении схемы расположения земельного участка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/>
            <a:t>(30 дней)</a:t>
          </a:r>
        </a:p>
      </dsp:txBody>
      <dsp:txXfrm>
        <a:off x="33447" y="924246"/>
        <a:ext cx="1189059" cy="708390"/>
      </dsp:txXfrm>
    </dsp:sp>
    <dsp:sp modelId="{9FC99676-56DF-40F6-BC30-407EA08CE4B2}">
      <dsp:nvSpPr>
        <dsp:cNvPr id="0" name=""/>
        <dsp:cNvSpPr/>
      </dsp:nvSpPr>
      <dsp:spPr>
        <a:xfrm rot="21563315">
          <a:off x="1365000" y="1116304"/>
          <a:ext cx="255392" cy="3058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65002" y="1177876"/>
        <a:ext cx="178774" cy="183491"/>
      </dsp:txXfrm>
    </dsp:sp>
    <dsp:sp modelId="{54F1D933-6B8F-4E9E-A871-6CAD0E5201C0}">
      <dsp:nvSpPr>
        <dsp:cNvPr id="0" name=""/>
        <dsp:cNvSpPr/>
      </dsp:nvSpPr>
      <dsp:spPr>
        <a:xfrm>
          <a:off x="1726391" y="999908"/>
          <a:ext cx="1233137" cy="5204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/>
            <a:t>Выполнение кадастровых работ   </a:t>
          </a:r>
          <a:r>
            <a:rPr lang="ru-RU" sz="600" kern="1200" dirty="0" smtClean="0">
              <a:solidFill>
                <a:schemeClr val="accent1"/>
              </a:solidFill>
            </a:rPr>
            <a:t>предварительном</a:t>
          </a:r>
          <a:r>
            <a:rPr lang="ru-RU" sz="600" kern="1200" dirty="0" smtClean="0"/>
            <a:t> </a:t>
          </a:r>
          <a:endParaRPr lang="ru-RU" sz="600" kern="1200" dirty="0"/>
        </a:p>
      </dsp:txBody>
      <dsp:txXfrm>
        <a:off x="1741635" y="1015152"/>
        <a:ext cx="1202649" cy="489974"/>
      </dsp:txXfrm>
    </dsp:sp>
    <dsp:sp modelId="{1A3C9724-0520-43AE-935F-F7F81839CD23}">
      <dsp:nvSpPr>
        <dsp:cNvPr id="0" name=""/>
        <dsp:cNvSpPr/>
      </dsp:nvSpPr>
      <dsp:spPr>
        <a:xfrm>
          <a:off x="3082842" y="1107231"/>
          <a:ext cx="261425" cy="3058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82842" y="1168394"/>
        <a:ext cx="182998" cy="183491"/>
      </dsp:txXfrm>
    </dsp:sp>
    <dsp:sp modelId="{B07188A0-3502-4C6E-A953-012A726B8C5D}">
      <dsp:nvSpPr>
        <dsp:cNvPr id="0" name=""/>
        <dsp:cNvSpPr/>
      </dsp:nvSpPr>
      <dsp:spPr>
        <a:xfrm>
          <a:off x="3452783" y="820834"/>
          <a:ext cx="1233137" cy="878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/>
            <a:t>Заключение соглашения о перераспределении земельных участков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3478517" y="846568"/>
        <a:ext cx="1181669" cy="827142"/>
      </dsp:txXfrm>
    </dsp:sp>
    <dsp:sp modelId="{65D25825-2970-40D6-84F6-789D7A0758CC}">
      <dsp:nvSpPr>
        <dsp:cNvPr id="0" name=""/>
        <dsp:cNvSpPr/>
      </dsp:nvSpPr>
      <dsp:spPr>
        <a:xfrm>
          <a:off x="4809234" y="1107231"/>
          <a:ext cx="261425" cy="3058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809234" y="1168394"/>
        <a:ext cx="182998" cy="183491"/>
      </dsp:txXfrm>
    </dsp:sp>
    <dsp:sp modelId="{D997C60D-71E4-491E-94DD-54139E20268A}">
      <dsp:nvSpPr>
        <dsp:cNvPr id="0" name=""/>
        <dsp:cNvSpPr/>
      </dsp:nvSpPr>
      <dsp:spPr>
        <a:xfrm>
          <a:off x="5179175" y="820834"/>
          <a:ext cx="1233137" cy="878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/>
            <a:t>Регистрация прав  </a:t>
          </a:r>
          <a:endParaRPr lang="ru-RU" sz="600" kern="1200" dirty="0"/>
        </a:p>
      </dsp:txBody>
      <dsp:txXfrm>
        <a:off x="5204909" y="846568"/>
        <a:ext cx="1181669" cy="827142"/>
      </dsp:txXfrm>
    </dsp:sp>
    <dsp:sp modelId="{B9DA4C5C-23F2-4495-892E-CE629A78646B}">
      <dsp:nvSpPr>
        <dsp:cNvPr id="0" name=""/>
        <dsp:cNvSpPr/>
      </dsp:nvSpPr>
      <dsp:spPr>
        <a:xfrm>
          <a:off x="6535626" y="1107231"/>
          <a:ext cx="261425" cy="30581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535626" y="1168394"/>
        <a:ext cx="182998" cy="183491"/>
      </dsp:txXfrm>
    </dsp:sp>
    <dsp:sp modelId="{2EA83E84-3523-405C-ADC2-0A94D4340B54}">
      <dsp:nvSpPr>
        <dsp:cNvPr id="0" name=""/>
        <dsp:cNvSpPr/>
      </dsp:nvSpPr>
      <dsp:spPr>
        <a:xfrm>
          <a:off x="6905567" y="820834"/>
          <a:ext cx="1233137" cy="878610"/>
        </a:xfrm>
        <a:prstGeom prst="roundRect">
          <a:avLst>
            <a:gd name="adj" fmla="val 10000"/>
          </a:avLst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6931301" y="846568"/>
        <a:ext cx="1181669" cy="827142"/>
      </dsp:txXfrm>
    </dsp:sp>
    <dsp:sp modelId="{AE88961F-9C31-45FB-9DE7-C062BAB67263}">
      <dsp:nvSpPr>
        <dsp:cNvPr id="0" name=""/>
        <dsp:cNvSpPr/>
      </dsp:nvSpPr>
      <dsp:spPr>
        <a:xfrm>
          <a:off x="8262017" y="1107231"/>
          <a:ext cx="261425" cy="30581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8262017" y="1168394"/>
        <a:ext cx="182998" cy="183491"/>
      </dsp:txXfrm>
    </dsp:sp>
    <dsp:sp modelId="{08997682-FF18-46E2-87B2-CE5F0CCE5CED}">
      <dsp:nvSpPr>
        <dsp:cNvPr id="0" name=""/>
        <dsp:cNvSpPr/>
      </dsp:nvSpPr>
      <dsp:spPr>
        <a:xfrm>
          <a:off x="8631959" y="820834"/>
          <a:ext cx="1233137" cy="878610"/>
        </a:xfrm>
        <a:prstGeom prst="roundRect">
          <a:avLst>
            <a:gd name="adj" fmla="val 10000"/>
          </a:avLst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8657693" y="846568"/>
        <a:ext cx="1181669" cy="8271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92EEE-D0B0-434F-8694-4AB687B8D484}">
      <dsp:nvSpPr>
        <dsp:cNvPr id="0" name=""/>
        <dsp:cNvSpPr/>
      </dsp:nvSpPr>
      <dsp:spPr>
        <a:xfrm>
          <a:off x="12474" y="872689"/>
          <a:ext cx="1048888" cy="814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Прекращение действия договора аренды земельного участка</a:t>
          </a:r>
        </a:p>
      </dsp:txBody>
      <dsp:txXfrm>
        <a:off x="36331" y="896546"/>
        <a:ext cx="1001174" cy="766808"/>
      </dsp:txXfrm>
    </dsp:sp>
    <dsp:sp modelId="{9FC99676-56DF-40F6-BC30-407EA08CE4B2}">
      <dsp:nvSpPr>
        <dsp:cNvPr id="0" name=""/>
        <dsp:cNvSpPr/>
      </dsp:nvSpPr>
      <dsp:spPr>
        <a:xfrm rot="21553316">
          <a:off x="1163815" y="1139899"/>
          <a:ext cx="217241" cy="260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163818" y="1192366"/>
        <a:ext cx="152069" cy="156074"/>
      </dsp:txXfrm>
    </dsp:sp>
    <dsp:sp modelId="{54F1D933-6B8F-4E9E-A871-6CAD0E5201C0}">
      <dsp:nvSpPr>
        <dsp:cNvPr id="0" name=""/>
        <dsp:cNvSpPr/>
      </dsp:nvSpPr>
      <dsp:spPr>
        <a:xfrm>
          <a:off x="1471214" y="784606"/>
          <a:ext cx="1048888" cy="951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Изъятие объектов незавершенного строительства по решению суда   </a:t>
          </a:r>
          <a:r>
            <a:rPr lang="ru-RU" sz="700" kern="1200" dirty="0" smtClean="0">
              <a:solidFill>
                <a:schemeClr val="accent1"/>
              </a:solidFill>
            </a:rPr>
            <a:t>предварительном</a:t>
          </a:r>
          <a:r>
            <a:rPr lang="ru-RU" sz="700" kern="1200" dirty="0" smtClean="0"/>
            <a:t> </a:t>
          </a:r>
          <a:endParaRPr lang="ru-RU" sz="700" kern="1200" dirty="0"/>
        </a:p>
      </dsp:txBody>
      <dsp:txXfrm>
        <a:off x="1499070" y="812462"/>
        <a:ext cx="993176" cy="895355"/>
      </dsp:txXfrm>
    </dsp:sp>
    <dsp:sp modelId="{1A3C9724-0520-43AE-935F-F7F81839CD23}">
      <dsp:nvSpPr>
        <dsp:cNvPr id="0" name=""/>
        <dsp:cNvSpPr/>
      </dsp:nvSpPr>
      <dsp:spPr>
        <a:xfrm>
          <a:off x="2624992" y="1130077"/>
          <a:ext cx="222364" cy="260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624992" y="1182102"/>
        <a:ext cx="155655" cy="156074"/>
      </dsp:txXfrm>
    </dsp:sp>
    <dsp:sp modelId="{B07188A0-3502-4C6E-A953-012A726B8C5D}">
      <dsp:nvSpPr>
        <dsp:cNvPr id="0" name=""/>
        <dsp:cNvSpPr/>
      </dsp:nvSpPr>
      <dsp:spPr>
        <a:xfrm>
          <a:off x="2939658" y="784606"/>
          <a:ext cx="1048888" cy="951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Продажа объекта незавершенного строительства с публичных торгов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2967514" y="812462"/>
        <a:ext cx="993176" cy="895355"/>
      </dsp:txXfrm>
    </dsp:sp>
    <dsp:sp modelId="{65D25825-2970-40D6-84F6-789D7A0758CC}">
      <dsp:nvSpPr>
        <dsp:cNvPr id="0" name=""/>
        <dsp:cNvSpPr/>
      </dsp:nvSpPr>
      <dsp:spPr>
        <a:xfrm>
          <a:off x="4093436" y="1130077"/>
          <a:ext cx="222364" cy="260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093436" y="1182102"/>
        <a:ext cx="155655" cy="156074"/>
      </dsp:txXfrm>
    </dsp:sp>
    <dsp:sp modelId="{B372F571-2354-0B48-863A-B4A210D7F29F}">
      <dsp:nvSpPr>
        <dsp:cNvPr id="0" name=""/>
        <dsp:cNvSpPr/>
      </dsp:nvSpPr>
      <dsp:spPr>
        <a:xfrm>
          <a:off x="4408103" y="784606"/>
          <a:ext cx="1048888" cy="951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Заключение договора аренды земельного участка для завершения строительства</a:t>
          </a:r>
        </a:p>
      </dsp:txBody>
      <dsp:txXfrm>
        <a:off x="4435959" y="812462"/>
        <a:ext cx="993176" cy="895355"/>
      </dsp:txXfrm>
    </dsp:sp>
    <dsp:sp modelId="{CB185287-7342-4147-A37B-65CAA452D55A}">
      <dsp:nvSpPr>
        <dsp:cNvPr id="0" name=""/>
        <dsp:cNvSpPr/>
      </dsp:nvSpPr>
      <dsp:spPr>
        <a:xfrm>
          <a:off x="5561881" y="1130077"/>
          <a:ext cx="222364" cy="260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5561881" y="1182102"/>
        <a:ext cx="155655" cy="156074"/>
      </dsp:txXfrm>
    </dsp:sp>
    <dsp:sp modelId="{D997C60D-71E4-491E-94DD-54139E20268A}">
      <dsp:nvSpPr>
        <dsp:cNvPr id="0" name=""/>
        <dsp:cNvSpPr/>
      </dsp:nvSpPr>
      <dsp:spPr>
        <a:xfrm>
          <a:off x="5876548" y="784606"/>
          <a:ext cx="1048888" cy="951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Регистрация прав  </a:t>
          </a:r>
          <a:endParaRPr lang="ru-RU" sz="700" kern="1200" dirty="0"/>
        </a:p>
      </dsp:txBody>
      <dsp:txXfrm>
        <a:off x="5904404" y="812462"/>
        <a:ext cx="993176" cy="895355"/>
      </dsp:txXfrm>
    </dsp:sp>
    <dsp:sp modelId="{B9DA4C5C-23F2-4495-892E-CE629A78646B}">
      <dsp:nvSpPr>
        <dsp:cNvPr id="0" name=""/>
        <dsp:cNvSpPr/>
      </dsp:nvSpPr>
      <dsp:spPr>
        <a:xfrm>
          <a:off x="7030325" y="1130077"/>
          <a:ext cx="222364" cy="260124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7030325" y="1182102"/>
        <a:ext cx="155655" cy="156074"/>
      </dsp:txXfrm>
    </dsp:sp>
    <dsp:sp modelId="{2EA83E84-3523-405C-ADC2-0A94D4340B54}">
      <dsp:nvSpPr>
        <dsp:cNvPr id="0" name=""/>
        <dsp:cNvSpPr/>
      </dsp:nvSpPr>
      <dsp:spPr>
        <a:xfrm>
          <a:off x="7344992" y="784606"/>
          <a:ext cx="1048888" cy="951067"/>
        </a:xfrm>
        <a:prstGeom prst="roundRect">
          <a:avLst>
            <a:gd name="adj" fmla="val 10000"/>
          </a:avLst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7372848" y="812462"/>
        <a:ext cx="993176" cy="895355"/>
      </dsp:txXfrm>
    </dsp:sp>
    <dsp:sp modelId="{AE88961F-9C31-45FB-9DE7-C062BAB67263}">
      <dsp:nvSpPr>
        <dsp:cNvPr id="0" name=""/>
        <dsp:cNvSpPr/>
      </dsp:nvSpPr>
      <dsp:spPr>
        <a:xfrm>
          <a:off x="8498770" y="1130077"/>
          <a:ext cx="222364" cy="260124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8498770" y="1182102"/>
        <a:ext cx="155655" cy="156074"/>
      </dsp:txXfrm>
    </dsp:sp>
    <dsp:sp modelId="{08997682-FF18-46E2-87B2-CE5F0CCE5CED}">
      <dsp:nvSpPr>
        <dsp:cNvPr id="0" name=""/>
        <dsp:cNvSpPr/>
      </dsp:nvSpPr>
      <dsp:spPr>
        <a:xfrm>
          <a:off x="8813437" y="784606"/>
          <a:ext cx="1048888" cy="951067"/>
        </a:xfrm>
        <a:prstGeom prst="roundRect">
          <a:avLst>
            <a:gd name="adj" fmla="val 10000"/>
          </a:avLst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8841293" y="812462"/>
        <a:ext cx="993176" cy="895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857"/>
          </a:xfrm>
          <a:prstGeom prst="rect">
            <a:avLst/>
          </a:prstGeom>
        </p:spPr>
        <p:txBody>
          <a:bodyPr vert="horz" lIns="90981" tIns="45491" rIns="90981" bIns="4549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857"/>
          </a:xfrm>
          <a:prstGeom prst="rect">
            <a:avLst/>
          </a:prstGeom>
        </p:spPr>
        <p:txBody>
          <a:bodyPr vert="horz" wrap="square" lIns="90981" tIns="45491" rIns="90981" bIns="4549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4B12995-8762-4FD9-9248-C2A69559E9D8}" type="datetimeFigureOut">
              <a:rPr lang="ru-RU"/>
              <a:pPr>
                <a:defRPr/>
              </a:pPr>
              <a:t>01.07.2014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1" tIns="45491" rIns="90981" bIns="4549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599"/>
            <a:ext cx="5438140" cy="4467462"/>
          </a:xfrm>
          <a:prstGeom prst="rect">
            <a:avLst/>
          </a:prstGeom>
        </p:spPr>
        <p:txBody>
          <a:bodyPr vert="horz" wrap="square" lIns="90981" tIns="45491" rIns="90981" bIns="454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197"/>
            <a:ext cx="2945659" cy="495857"/>
          </a:xfrm>
          <a:prstGeom prst="rect">
            <a:avLst/>
          </a:prstGeom>
        </p:spPr>
        <p:txBody>
          <a:bodyPr vert="horz" lIns="90981" tIns="45491" rIns="90981" bIns="4549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9197"/>
            <a:ext cx="2945659" cy="495857"/>
          </a:xfrm>
          <a:prstGeom prst="rect">
            <a:avLst/>
          </a:prstGeom>
        </p:spPr>
        <p:txBody>
          <a:bodyPr vert="horz" wrap="square" lIns="90981" tIns="45491" rIns="90981" bIns="4549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E83E145C-63A2-4178-A448-39D05076B3A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217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C676E64-CE32-4F21-A615-275E9A498BFC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0B30EF-D57D-4F1C-B857-B12110BA07A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550DF1-7015-46E3-BDA9-930C15BA6AE1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469EB-B8D1-4038-999C-28375FF67B2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C19C93-335A-41A9-8121-557E6F935CC0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51D687-8282-4428-B905-F2130BAAECD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D26A48E-8C10-40D0-9E9D-058A46560892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0A6BF-40C3-4366-8562-11088D3C0E23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C9D23A-7D96-4D92-AD75-23153378965E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3D2883-9747-4A02-B1EF-BA3B733E40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19448AF-772E-408E-A019-D0CFC7324B6B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38476-C19D-4255-AF70-F833B5415C4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905497-4484-48EF-A1CA-49B45145EE00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2E49D-AB52-4A78-86EE-6E6D2E98500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954FF2-E761-4D09-914A-EBF6B16B5F30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A05DA-4879-4153-849D-DEB82718A58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609F5BE-AFB7-44AC-B270-76985BFA5FFE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6E4A5D-63D3-4EF2-9518-7F465410D03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1C6CC551-C85D-46D4-921A-DDC78545F409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DA3355-B53B-4D97-9117-2350D9AD169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FAE628D-45DE-420C-97C6-07D2A41CA523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E52E33-671A-44C9-A3BF-536C87AE864E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A1CB8A4-8A28-4F28-ACE0-704EC7407168}" type="datetimeFigureOut">
              <a:rPr lang="ru-RU" altLang="ru-RU" smtClean="0"/>
              <a:pPr>
                <a:defRPr/>
              </a:pPr>
              <a:t>01.07.2014</a:t>
            </a:fld>
            <a:endParaRPr lang="ru-RU" alt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E9A0424-6D1D-43BB-BF1A-6BD49634C86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2880320" cy="2413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endParaRPr lang="ru-RU" altLang="ru-RU" dirty="0" smtClean="0">
              <a:latin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dirty="0" smtClean="0">
              <a:latin typeface="Arial" charset="0"/>
            </a:endParaRPr>
          </a:p>
          <a:p>
            <a:pPr marL="0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 Федеральном законе от 23.06.2014 № 171-ФЗ 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«О внесении изменений в Земельный кодекс Российской </a:t>
            </a:r>
            <a:r>
              <a:rPr lang="ru-RU" alt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Ф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едерации и отдельные законодательные акты 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Российской Федерации»</a:t>
            </a:r>
            <a:endParaRPr lang="ru-RU" alt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188640"/>
            <a:ext cx="76898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dirty="0" smtClean="0"/>
              <a:t>Основания образования </a:t>
            </a:r>
            <a:r>
              <a:rPr lang="ru-RU" altLang="ru-RU" sz="2400" dirty="0"/>
              <a:t>земельных участков из земель или земельных участков, находящихся в государственной или муниципальной собственности</a:t>
            </a:r>
            <a:endParaRPr lang="ru-RU" altLang="ru-RU" sz="2400" b="1" dirty="0" smtClean="0"/>
          </a:p>
        </p:txBody>
      </p:sp>
      <p:sp>
        <p:nvSpPr>
          <p:cNvPr id="5123" name="Объект 2"/>
          <p:cNvSpPr>
            <a:spLocks noGrp="1"/>
          </p:cNvSpPr>
          <p:nvPr>
            <p:ph idx="4294967295"/>
          </p:nvPr>
        </p:nvSpPr>
        <p:spPr>
          <a:xfrm>
            <a:off x="755576" y="4797152"/>
            <a:ext cx="7704138" cy="1260140"/>
          </a:xfrm>
        </p:spPr>
        <p:txBody>
          <a:bodyPr>
            <a:normAutofit fontScale="92500"/>
          </a:bodyPr>
          <a:lstStyle/>
          <a:p>
            <a:pPr algn="just"/>
            <a:r>
              <a:rPr lang="ru-RU" altLang="ru-RU" sz="1500" dirty="0" smtClean="0"/>
              <a:t>          Образование </a:t>
            </a:r>
            <a:r>
              <a:rPr lang="ru-RU" altLang="ru-RU" sz="1500" dirty="0"/>
              <a:t>земельных участков из земель или земельных участков, находящихся в государственной или муниципальной собственности, допускается в соответствии с утвержденной схемой расположения земельного участка или земельных участков на кадастровом плане территории </a:t>
            </a:r>
            <a:r>
              <a:rPr lang="ru-RU" altLang="ru-RU" sz="1500" dirty="0" smtClean="0"/>
              <a:t>                           </a:t>
            </a:r>
            <a:r>
              <a:rPr lang="ru-RU" altLang="ru-RU" sz="1500" b="1" u="sng" dirty="0" smtClean="0"/>
              <a:t>при </a:t>
            </a:r>
            <a:r>
              <a:rPr lang="ru-RU" altLang="ru-RU" sz="1500" b="1" u="sng" dirty="0"/>
              <a:t>отсутствии </a:t>
            </a:r>
            <a:r>
              <a:rPr lang="ru-RU" altLang="ru-RU" sz="1500" dirty="0"/>
              <a:t>утвержденного проекта межевания </a:t>
            </a:r>
            <a:r>
              <a:rPr lang="ru-RU" altLang="ru-RU" sz="1500" dirty="0" smtClean="0"/>
              <a:t>территории.</a:t>
            </a:r>
            <a:endParaRPr lang="ru-RU" altLang="ru-RU" sz="1500" dirty="0"/>
          </a:p>
          <a:p>
            <a:pPr algn="just" eaLnBrk="1" hangingPunct="1"/>
            <a:endParaRPr lang="ru-RU" altLang="ru-RU" sz="1500" dirty="0" smtClean="0"/>
          </a:p>
          <a:p>
            <a:pPr algn="just" eaLnBrk="1" hangingPunct="1"/>
            <a:endParaRPr lang="ru-RU" altLang="ru-RU" sz="2000" dirty="0"/>
          </a:p>
          <a:p>
            <a:pPr algn="just" eaLnBrk="1" hangingPunct="1"/>
            <a:endParaRPr lang="ru-RU" altLang="ru-RU" sz="2000" u="sng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1588232"/>
            <a:ext cx="3960440" cy="2952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sz="1200" dirty="0" smtClean="0"/>
              <a:t>          1</a:t>
            </a:r>
            <a:r>
              <a:rPr lang="ru-RU" altLang="ru-RU" sz="1200" dirty="0"/>
              <a:t>) проект межевания территории, утвержденный в соответствии с Градостроительным кодексом Российской Федерации;</a:t>
            </a:r>
          </a:p>
          <a:p>
            <a:pPr algn="just"/>
            <a:r>
              <a:rPr lang="ru-RU" altLang="ru-RU" sz="1200" dirty="0"/>
              <a:t>         2) проектная документация о местоположении, границах, площади и об иных количественных и качественных характеристиках лесных участков;</a:t>
            </a:r>
          </a:p>
          <a:p>
            <a:pPr algn="just"/>
            <a:r>
              <a:rPr lang="ru-RU" altLang="ru-RU" sz="1200" dirty="0"/>
              <a:t>         3) утвержденная схема расположения земельного участка или земельных участков на кадастровом плане территории, которая предусмотрена статьей 11.10 настоящего Кодекса.</a:t>
            </a:r>
          </a:p>
          <a:p>
            <a:pPr lvl="0" algn="ctr"/>
            <a:endParaRPr lang="ru-RU" sz="8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624236"/>
            <a:ext cx="1728192" cy="2880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Образование земельных участков из земель или земельных участков, находящихся в государственной или муниципальной собственности, осуществляется в соответствии с одним из следующих документов:</a:t>
            </a:r>
          </a:p>
        </p:txBody>
      </p:sp>
      <p:sp>
        <p:nvSpPr>
          <p:cNvPr id="2" name="Стрелка вправо 1"/>
          <p:cNvSpPr/>
          <p:nvPr/>
        </p:nvSpPr>
        <p:spPr>
          <a:xfrm>
            <a:off x="3275856" y="2708920"/>
            <a:ext cx="864096" cy="504056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05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572000" y="1628775"/>
            <a:ext cx="3816350" cy="8636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FFFFFF"/>
                </a:solidFill>
                <a:cs typeface="Arial" pitchFamily="34" charset="0"/>
              </a:rPr>
              <a:t>Без торгов (закрытый перечень) </a:t>
            </a:r>
          </a:p>
        </p:txBody>
      </p:sp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899592" y="2540000"/>
            <a:ext cx="252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200" b="1" dirty="0">
                <a:solidFill>
                  <a:prstClr val="black"/>
                </a:solidFill>
              </a:rPr>
              <a:t>Общее правило</a:t>
            </a:r>
            <a:endParaRPr lang="ru-RU" altLang="ru-RU" sz="1200" i="1" dirty="0">
              <a:solidFill>
                <a:prstClr val="black"/>
              </a:solidFill>
            </a:endParaRPr>
          </a:p>
          <a:p>
            <a:pPr eaLnBrk="1" hangingPunct="1"/>
            <a:endParaRPr lang="ru-RU" altLang="ru-RU" sz="1200" i="1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576" y="1634337"/>
            <a:ext cx="2520950" cy="8636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>
                <a:solidFill>
                  <a:srgbClr val="FFFFFF"/>
                </a:solidFill>
                <a:cs typeface="Arial" pitchFamily="34" charset="0"/>
              </a:rPr>
              <a:t>Аукцион </a:t>
            </a:r>
          </a:p>
        </p:txBody>
      </p:sp>
      <p:sp>
        <p:nvSpPr>
          <p:cNvPr id="6149" name="TextBox 11"/>
          <p:cNvSpPr txBox="1">
            <a:spLocks noChangeArrowheads="1"/>
          </p:cNvSpPr>
          <p:nvPr/>
        </p:nvSpPr>
        <p:spPr bwMode="auto">
          <a:xfrm>
            <a:off x="4572000" y="2708275"/>
            <a:ext cx="417671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>
                <a:solidFill>
                  <a:prstClr val="black"/>
                </a:solidFill>
              </a:rPr>
              <a:t>для размещения объектов социально-культурного назначения, реализации масштабных инвестиционных проектов при условии соответствия указанных объектов, инвестиционных проектов критериям, установленным Правительством Российской Федерации</a:t>
            </a:r>
            <a:r>
              <a:rPr lang="ru-RU" altLang="ru-RU" sz="1050" dirty="0" smtClean="0">
                <a:solidFill>
                  <a:prstClr val="black"/>
                </a:solidFill>
              </a:rPr>
              <a:t>;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 smtClean="0">
                <a:solidFill>
                  <a:prstClr val="black"/>
                </a:solidFill>
              </a:rPr>
              <a:t>объектов </a:t>
            </a:r>
            <a:r>
              <a:rPr lang="ru-RU" altLang="ru-RU" sz="1050" dirty="0">
                <a:solidFill>
                  <a:prstClr val="black"/>
                </a:solidFill>
              </a:rPr>
              <a:t>гос. и </a:t>
            </a:r>
            <a:r>
              <a:rPr lang="ru-RU" altLang="ru-RU" sz="1050" dirty="0" err="1">
                <a:solidFill>
                  <a:prstClr val="black"/>
                </a:solidFill>
              </a:rPr>
              <a:t>мун</a:t>
            </a:r>
            <a:r>
              <a:rPr lang="ru-RU" altLang="ru-RU" sz="1050" dirty="0">
                <a:solidFill>
                  <a:prstClr val="black"/>
                </a:solidFill>
              </a:rPr>
              <a:t>. значения;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 smtClean="0">
                <a:solidFill>
                  <a:prstClr val="black"/>
                </a:solidFill>
              </a:rPr>
              <a:t>объектов </a:t>
            </a:r>
            <a:r>
              <a:rPr lang="ru-RU" altLang="ru-RU" sz="1050" dirty="0">
                <a:solidFill>
                  <a:prstClr val="black"/>
                </a:solidFill>
              </a:rPr>
              <a:t>электро, тепло, газо, водоснабжения, водоотведения, </a:t>
            </a:r>
            <a:r>
              <a:rPr lang="ru-RU" altLang="ru-RU" sz="1050" dirty="0" smtClean="0">
                <a:solidFill>
                  <a:prstClr val="black"/>
                </a:solidFill>
              </a:rPr>
              <a:t>связи, нефтепроводов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 smtClean="0">
                <a:solidFill>
                  <a:prstClr val="black"/>
                </a:solidFill>
              </a:rPr>
              <a:t>под зданиями, сооружениями, правообладателям </a:t>
            </a:r>
            <a:r>
              <a:rPr lang="ru-RU" altLang="ru-RU" sz="1050" dirty="0">
                <a:solidFill>
                  <a:prstClr val="black"/>
                </a:solidFill>
              </a:rPr>
              <a:t>зданий, сооружений, </a:t>
            </a:r>
            <a:r>
              <a:rPr lang="ru-RU" altLang="ru-RU" sz="1050" dirty="0" smtClean="0">
                <a:solidFill>
                  <a:prstClr val="black"/>
                </a:solidFill>
              </a:rPr>
              <a:t>помещений 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 smtClean="0">
                <a:solidFill>
                  <a:prstClr val="black"/>
                </a:solidFill>
              </a:rPr>
              <a:t>религиозные организации</a:t>
            </a:r>
            <a:endParaRPr lang="ru-RU" altLang="ru-RU" sz="1050" dirty="0">
              <a:solidFill>
                <a:prstClr val="black"/>
              </a:solidFill>
            </a:endParaRP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>
                <a:solidFill>
                  <a:prstClr val="black"/>
                </a:solidFill>
              </a:rPr>
              <a:t>бюджетная стройка 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>
                <a:solidFill>
                  <a:prstClr val="black"/>
                </a:solidFill>
              </a:rPr>
              <a:t>льготные категории  граждан, в </a:t>
            </a:r>
            <a:r>
              <a:rPr lang="ru-RU" altLang="ru-RU" sz="1050" dirty="0" err="1">
                <a:solidFill>
                  <a:prstClr val="black"/>
                </a:solidFill>
              </a:rPr>
              <a:t>т.ч</a:t>
            </a:r>
            <a:r>
              <a:rPr lang="ru-RU" altLang="ru-RU" sz="1050" dirty="0">
                <a:solidFill>
                  <a:prstClr val="black"/>
                </a:solidFill>
              </a:rPr>
              <a:t>. многодетные 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 smtClean="0">
                <a:solidFill>
                  <a:prstClr val="black"/>
                </a:solidFill>
              </a:rPr>
              <a:t>гражданам </a:t>
            </a:r>
            <a:r>
              <a:rPr lang="ru-RU" altLang="ru-RU" sz="1050" dirty="0">
                <a:solidFill>
                  <a:prstClr val="black"/>
                </a:solidFill>
              </a:rPr>
              <a:t>в отделенной сельской </a:t>
            </a:r>
            <a:r>
              <a:rPr lang="ru-RU" altLang="ru-RU" sz="1050" dirty="0" smtClean="0">
                <a:solidFill>
                  <a:prstClr val="black"/>
                </a:solidFill>
              </a:rPr>
              <a:t>местности определенных законом субъекта РФ </a:t>
            </a:r>
            <a:r>
              <a:rPr lang="ru-RU" altLang="ru-RU" sz="1050" dirty="0">
                <a:solidFill>
                  <a:prstClr val="black"/>
                </a:solidFill>
              </a:rPr>
              <a:t>для ИЖС, КФХ, </a:t>
            </a:r>
            <a:r>
              <a:rPr lang="ru-RU" altLang="ru-RU" sz="1050" dirty="0" smtClean="0">
                <a:solidFill>
                  <a:prstClr val="black"/>
                </a:solidFill>
              </a:rPr>
              <a:t>ЛПХ </a:t>
            </a:r>
            <a:endParaRPr lang="ru-RU" altLang="ru-RU" sz="1050" dirty="0">
              <a:solidFill>
                <a:prstClr val="black"/>
              </a:solidFill>
            </a:endParaRP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>
                <a:solidFill>
                  <a:prstClr val="black"/>
                </a:solidFill>
              </a:rPr>
              <a:t>граждане для сенокошения и выпаса животных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>
                <a:solidFill>
                  <a:prstClr val="black"/>
                </a:solidFill>
              </a:rPr>
              <a:t>при переоформлении из ПБП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>
                <a:solidFill>
                  <a:prstClr val="black"/>
                </a:solidFill>
              </a:rPr>
              <a:t>взамен изъятых для гос. и </a:t>
            </a:r>
            <a:r>
              <a:rPr lang="ru-RU" altLang="ru-RU" sz="1050" dirty="0" err="1">
                <a:solidFill>
                  <a:prstClr val="black"/>
                </a:solidFill>
              </a:rPr>
              <a:t>мун</a:t>
            </a:r>
            <a:r>
              <a:rPr lang="ru-RU" altLang="ru-RU" sz="1050" dirty="0">
                <a:solidFill>
                  <a:prstClr val="black"/>
                </a:solidFill>
              </a:rPr>
              <a:t>. нужд 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dirty="0">
                <a:solidFill>
                  <a:prstClr val="black"/>
                </a:solidFill>
              </a:rPr>
              <a:t>образованные из уже предоставленных </a:t>
            </a:r>
            <a:r>
              <a:rPr lang="ru-RU" altLang="ru-RU" sz="1050" dirty="0" smtClean="0">
                <a:solidFill>
                  <a:prstClr val="black"/>
                </a:solidFill>
              </a:rPr>
              <a:t> </a:t>
            </a:r>
            <a:endParaRPr lang="ru-RU" altLang="ru-RU" sz="1050" dirty="0">
              <a:solidFill>
                <a:prstClr val="black"/>
              </a:solidFill>
            </a:endParaRP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050" b="1" i="1" dirty="0">
                <a:solidFill>
                  <a:prstClr val="black"/>
                </a:solidFill>
              </a:rPr>
              <a:t>По решению  Президента,  Правительства или Губернатора </a:t>
            </a:r>
            <a:endParaRPr lang="ru-RU" altLang="ru-RU" sz="1050" dirty="0">
              <a:solidFill>
                <a:prstClr val="black"/>
              </a:solidFill>
            </a:endParaRPr>
          </a:p>
        </p:txBody>
      </p:sp>
      <p:sp>
        <p:nvSpPr>
          <p:cNvPr id="6150" name="TextBox 1"/>
          <p:cNvSpPr txBox="1">
            <a:spLocks noChangeArrowheads="1"/>
          </p:cNvSpPr>
          <p:nvPr/>
        </p:nvSpPr>
        <p:spPr bwMode="auto">
          <a:xfrm>
            <a:off x="395288" y="404813"/>
            <a:ext cx="8353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prstClr val="black"/>
                </a:solidFill>
              </a:rPr>
              <a:t>Введение запрета на предоставление земельных участков без торгов </a:t>
            </a:r>
          </a:p>
        </p:txBody>
      </p:sp>
      <p:sp>
        <p:nvSpPr>
          <p:cNvPr id="6151" name="TextBox 6"/>
          <p:cNvSpPr txBox="1">
            <a:spLocks noChangeArrowheads="1"/>
          </p:cNvSpPr>
          <p:nvPr/>
        </p:nvSpPr>
        <p:spPr bwMode="auto">
          <a:xfrm>
            <a:off x="5219700" y="2492375"/>
            <a:ext cx="2520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200" b="1">
                <a:solidFill>
                  <a:prstClr val="black"/>
                </a:solidFill>
              </a:rPr>
              <a:t>Исключения</a:t>
            </a:r>
          </a:p>
        </p:txBody>
      </p:sp>
    </p:spTree>
    <p:extLst>
      <p:ext uri="{BB962C8B-B14F-4D97-AF65-F5344CB8AC3E}">
        <p14:creationId xmlns:p14="http://schemas.microsoft.com/office/powerpoint/2010/main" val="403572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4BCAF3F-D41A-4312-BDBC-0BC95F55F920}" type="slidenum">
              <a:rPr lang="ru-RU" altLang="ru-RU" sz="1200">
                <a:solidFill>
                  <a:srgbClr val="898989"/>
                </a:solidFill>
              </a:rPr>
              <a:pPr/>
              <a:t>12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921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90575" y="549275"/>
            <a:ext cx="8353425" cy="917575"/>
          </a:xfrm>
        </p:spPr>
        <p:txBody>
          <a:bodyPr/>
          <a:lstStyle/>
          <a:p>
            <a:pPr eaLnBrk="1" hangingPunct="1"/>
            <a:r>
              <a:rPr lang="ru-RU" altLang="ru-RU" sz="2400" b="1" smtClean="0"/>
              <a:t>Предлагаемый порядок предоставления участков без проведения торгов</a:t>
            </a:r>
            <a:endParaRPr lang="ru-RU" altLang="ru-RU" sz="2400" b="1" u="sng" smtClean="0"/>
          </a:p>
        </p:txBody>
      </p:sp>
      <p:graphicFrame>
        <p:nvGraphicFramePr>
          <p:cNvPr id="9" name="Схема 8"/>
          <p:cNvGraphicFramePr/>
          <p:nvPr/>
        </p:nvGraphicFramePr>
        <p:xfrm>
          <a:off x="1979712" y="1196752"/>
          <a:ext cx="9721080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21" name="TextBox 10"/>
          <p:cNvSpPr txBox="1">
            <a:spLocks noChangeArrowheads="1"/>
          </p:cNvSpPr>
          <p:nvPr/>
        </p:nvSpPr>
        <p:spPr bwMode="auto">
          <a:xfrm>
            <a:off x="3419475" y="1773238"/>
            <a:ext cx="1006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 b="1"/>
              <a:t>30 дней </a:t>
            </a:r>
          </a:p>
        </p:txBody>
      </p:sp>
      <p:sp>
        <p:nvSpPr>
          <p:cNvPr id="9222" name="TextBox 11"/>
          <p:cNvSpPr txBox="1">
            <a:spLocks noChangeArrowheads="1"/>
          </p:cNvSpPr>
          <p:nvPr/>
        </p:nvSpPr>
        <p:spPr bwMode="auto">
          <a:xfrm>
            <a:off x="4859338" y="2781300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/>
              <a:t>Заявитель</a:t>
            </a:r>
            <a:r>
              <a:rPr lang="ru-RU" altLang="ru-RU" sz="1800"/>
              <a:t> </a:t>
            </a:r>
          </a:p>
        </p:txBody>
      </p:sp>
      <p:sp>
        <p:nvSpPr>
          <p:cNvPr id="9223" name="TextBox 12"/>
          <p:cNvSpPr txBox="1">
            <a:spLocks noChangeArrowheads="1"/>
          </p:cNvSpPr>
          <p:nvPr/>
        </p:nvSpPr>
        <p:spPr bwMode="auto">
          <a:xfrm>
            <a:off x="7813675" y="1773238"/>
            <a:ext cx="1006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 b="1"/>
              <a:t>30 дней </a:t>
            </a:r>
          </a:p>
        </p:txBody>
      </p:sp>
      <p:sp>
        <p:nvSpPr>
          <p:cNvPr id="9224" name="TextBox 19"/>
          <p:cNvSpPr txBox="1">
            <a:spLocks noChangeArrowheads="1"/>
          </p:cNvSpPr>
          <p:nvPr/>
        </p:nvSpPr>
        <p:spPr bwMode="auto">
          <a:xfrm>
            <a:off x="6227763" y="2852738"/>
            <a:ext cx="12477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/>
              <a:t>Орган власти </a:t>
            </a:r>
          </a:p>
        </p:txBody>
      </p:sp>
      <p:sp>
        <p:nvSpPr>
          <p:cNvPr id="9225" name="TextBox 20"/>
          <p:cNvSpPr txBox="1">
            <a:spLocks noChangeArrowheads="1"/>
          </p:cNvSpPr>
          <p:nvPr/>
        </p:nvSpPr>
        <p:spPr bwMode="auto">
          <a:xfrm>
            <a:off x="7667625" y="2852738"/>
            <a:ext cx="12477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/>
              <a:t>Орган власти </a:t>
            </a:r>
          </a:p>
        </p:txBody>
      </p:sp>
      <p:sp>
        <p:nvSpPr>
          <p:cNvPr id="9226" name="TextBox 2"/>
          <p:cNvSpPr txBox="1">
            <a:spLocks noChangeArrowheads="1"/>
          </p:cNvSpPr>
          <p:nvPr/>
        </p:nvSpPr>
        <p:spPr bwMode="auto">
          <a:xfrm>
            <a:off x="6516688" y="1773238"/>
            <a:ext cx="7921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000" b="1"/>
              <a:t>20 дней </a:t>
            </a:r>
          </a:p>
        </p:txBody>
      </p:sp>
      <p:sp>
        <p:nvSpPr>
          <p:cNvPr id="9227" name="TextBox 13"/>
          <p:cNvSpPr txBox="1">
            <a:spLocks noChangeArrowheads="1"/>
          </p:cNvSpPr>
          <p:nvPr/>
        </p:nvSpPr>
        <p:spPr bwMode="auto">
          <a:xfrm>
            <a:off x="3348038" y="2852738"/>
            <a:ext cx="12461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/>
              <a:t>Орган власти </a:t>
            </a:r>
          </a:p>
        </p:txBody>
      </p:sp>
      <p:sp>
        <p:nvSpPr>
          <p:cNvPr id="9228" name="TextBox 4"/>
          <p:cNvSpPr txBox="1">
            <a:spLocks noChangeArrowheads="1"/>
          </p:cNvSpPr>
          <p:nvPr/>
        </p:nvSpPr>
        <p:spPr bwMode="auto">
          <a:xfrm>
            <a:off x="2195513" y="2852738"/>
            <a:ext cx="863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000"/>
              <a:t>Заявитель</a:t>
            </a:r>
            <a:r>
              <a:rPr lang="ru-RU" altLang="ru-RU" sz="1200"/>
              <a:t> </a:t>
            </a:r>
          </a:p>
        </p:txBody>
      </p:sp>
      <p:sp>
        <p:nvSpPr>
          <p:cNvPr id="9229" name="TextBox 5"/>
          <p:cNvSpPr txBox="1">
            <a:spLocks noChangeArrowheads="1"/>
          </p:cNvSpPr>
          <p:nvPr/>
        </p:nvSpPr>
        <p:spPr bwMode="auto">
          <a:xfrm>
            <a:off x="385489" y="2365414"/>
            <a:ext cx="1152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200" b="1" dirty="0" smtClean="0"/>
              <a:t>Участка НЕТ </a:t>
            </a:r>
            <a:endParaRPr lang="ru-RU" altLang="ru-RU" sz="1200" b="1" dirty="0"/>
          </a:p>
        </p:txBody>
      </p:sp>
      <p:cxnSp>
        <p:nvCxnSpPr>
          <p:cNvPr id="8" name="Прямая со стрелкой 7"/>
          <p:cNvCxnSpPr>
            <a:stCxn id="9229" idx="3"/>
          </p:cNvCxnSpPr>
          <p:nvPr/>
        </p:nvCxnSpPr>
        <p:spPr>
          <a:xfrm flipV="1">
            <a:off x="1538014" y="2492375"/>
            <a:ext cx="369690" cy="1153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31" name="TextBox 17"/>
          <p:cNvSpPr txBox="1">
            <a:spLocks noChangeArrowheads="1"/>
          </p:cNvSpPr>
          <p:nvPr/>
        </p:nvSpPr>
        <p:spPr bwMode="auto">
          <a:xfrm>
            <a:off x="407988" y="3860110"/>
            <a:ext cx="1152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200" b="1" dirty="0" smtClean="0"/>
              <a:t>Участок есть </a:t>
            </a:r>
            <a:endParaRPr lang="ru-RU" altLang="ru-RU" sz="1200" b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547813" y="4005263"/>
            <a:ext cx="6696075" cy="0"/>
          </a:xfrm>
          <a:prstGeom prst="line">
            <a:avLst/>
          </a:prstGeom>
          <a:ln w="19050" cap="flat">
            <a:solidFill>
              <a:schemeClr val="tx1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8243888" y="3213100"/>
            <a:ext cx="0" cy="79216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34" name="TextBox 22"/>
          <p:cNvSpPr txBox="1">
            <a:spLocks noChangeArrowheads="1"/>
          </p:cNvSpPr>
          <p:nvPr/>
        </p:nvSpPr>
        <p:spPr bwMode="auto">
          <a:xfrm>
            <a:off x="5003800" y="1773238"/>
            <a:ext cx="10810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000" b="1"/>
              <a:t>По договору </a:t>
            </a:r>
          </a:p>
        </p:txBody>
      </p:sp>
      <p:sp>
        <p:nvSpPr>
          <p:cNvPr id="9235" name="TextBox 27"/>
          <p:cNvSpPr txBox="1">
            <a:spLocks noChangeArrowheads="1"/>
          </p:cNvSpPr>
          <p:nvPr/>
        </p:nvSpPr>
        <p:spPr bwMode="auto">
          <a:xfrm>
            <a:off x="395288" y="3209925"/>
            <a:ext cx="1296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200" b="1"/>
              <a:t>У участка нет точных границ 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1547813" y="3441700"/>
            <a:ext cx="2447925" cy="6350"/>
          </a:xfrm>
          <a:prstGeom prst="line">
            <a:avLst/>
          </a:prstGeom>
          <a:ln w="19050" cap="flat">
            <a:solidFill>
              <a:schemeClr val="tx1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3995738" y="3213100"/>
            <a:ext cx="0" cy="23495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38" name="TextBox 45"/>
          <p:cNvSpPr txBox="1">
            <a:spLocks noChangeArrowheads="1"/>
          </p:cNvSpPr>
          <p:nvPr/>
        </p:nvSpPr>
        <p:spPr bwMode="auto">
          <a:xfrm>
            <a:off x="407988" y="4765675"/>
            <a:ext cx="834072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Arial" charset="0"/>
              <a:buChar char="•"/>
            </a:pPr>
            <a:r>
              <a:rPr lang="ru-RU" altLang="ru-RU" sz="1400" i="1"/>
              <a:t>Вводится порядок предоставления сформированного участка и участка без точных границ </a:t>
            </a:r>
          </a:p>
          <a:p>
            <a:pPr eaLnBrk="1" hangingPunct="1">
              <a:lnSpc>
                <a:spcPct val="150000"/>
              </a:lnSpc>
              <a:buFont typeface="Arial" charset="0"/>
              <a:buChar char="•"/>
            </a:pPr>
            <a:r>
              <a:rPr lang="ru-RU" altLang="ru-RU" sz="1400" i="1"/>
              <a:t>Устанавливаются сроки принятия всех  решений</a:t>
            </a:r>
          </a:p>
          <a:p>
            <a:pPr eaLnBrk="1" hangingPunct="1">
              <a:lnSpc>
                <a:spcPct val="150000"/>
              </a:lnSpc>
              <a:buFont typeface="Arial" charset="0"/>
              <a:buChar char="•"/>
            </a:pPr>
            <a:r>
              <a:rPr lang="ru-RU" altLang="ru-RU" sz="1400" i="1"/>
              <a:t>Устанавливаются основания для отказа в принятии всех решений </a:t>
            </a:r>
          </a:p>
          <a:p>
            <a:pPr eaLnBrk="1" hangingPunct="1">
              <a:lnSpc>
                <a:spcPct val="150000"/>
              </a:lnSpc>
              <a:buFont typeface="Arial" charset="0"/>
              <a:buChar char="•"/>
            </a:pPr>
            <a:r>
              <a:rPr lang="ru-RU" altLang="ru-RU" sz="1400" i="1"/>
              <a:t>Исключается решение об образовании участка, как дублирующее  решение об утверждении схемы </a:t>
            </a:r>
          </a:p>
          <a:p>
            <a:pPr eaLnBrk="1" hangingPunct="1">
              <a:lnSpc>
                <a:spcPct val="150000"/>
              </a:lnSpc>
              <a:buFont typeface="Arial" charset="0"/>
              <a:buChar char="•"/>
            </a:pPr>
            <a:r>
              <a:rPr lang="ru-RU" altLang="ru-RU" sz="1400" i="1"/>
              <a:t>Исключается подготовка и согласование акта выбора  земельного участка </a:t>
            </a:r>
          </a:p>
          <a:p>
            <a:pPr eaLnBrk="1" hangingPunct="1">
              <a:buFont typeface="Arial" charset="0"/>
              <a:buChar char="•"/>
            </a:pPr>
            <a:endParaRPr lang="ru-RU" altLang="ru-RU" sz="1200" i="1"/>
          </a:p>
        </p:txBody>
      </p:sp>
      <p:sp>
        <p:nvSpPr>
          <p:cNvPr id="9239" name="TextBox 9"/>
          <p:cNvSpPr txBox="1">
            <a:spLocks noChangeArrowheads="1"/>
          </p:cNvSpPr>
          <p:nvPr/>
        </p:nvSpPr>
        <p:spPr bwMode="auto">
          <a:xfrm>
            <a:off x="407988" y="4389438"/>
            <a:ext cx="8340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800" u="sng"/>
              <a:t>Преимущества по сравнению с действующим порядком: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188640"/>
            <a:ext cx="76898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dirty="0"/>
              <a:t> </a:t>
            </a:r>
            <a:br>
              <a:rPr lang="ru-RU" altLang="ru-RU" sz="2400" dirty="0"/>
            </a:br>
            <a:r>
              <a:rPr lang="ru-RU" altLang="ru-RU" sz="2400" dirty="0"/>
              <a:t>Особенности  </a:t>
            </a:r>
            <a:r>
              <a:rPr lang="ru-RU" altLang="ru-RU" sz="2400" dirty="0" smtClean="0"/>
              <a:t>проведения аукциона </a:t>
            </a:r>
            <a:r>
              <a:rPr lang="ru-RU" altLang="ru-RU" sz="2400" dirty="0"/>
              <a:t>по продаже земельного </a:t>
            </a:r>
            <a:r>
              <a:rPr lang="ru-RU" altLang="ru-RU" sz="2400" dirty="0" smtClean="0"/>
              <a:t>участка или </a:t>
            </a:r>
            <a:r>
              <a:rPr lang="ru-RU" altLang="ru-RU" sz="2400" dirty="0"/>
              <a:t>аукциона на право заключения договора аренды земельного </a:t>
            </a:r>
            <a:r>
              <a:rPr lang="ru-RU" altLang="ru-RU" sz="2400" dirty="0" smtClean="0"/>
              <a:t>участка</a:t>
            </a:r>
            <a:br>
              <a:rPr lang="ru-RU" altLang="ru-RU" sz="2400" dirty="0" smtClean="0"/>
            </a:br>
            <a:r>
              <a:rPr lang="ru-RU" altLang="ru-RU" sz="2400" dirty="0" smtClean="0"/>
              <a:t> </a:t>
            </a:r>
            <a:endParaRPr lang="ru-RU" altLang="ru-RU" sz="2400" dirty="0"/>
          </a:p>
        </p:txBody>
      </p:sp>
      <p:sp>
        <p:nvSpPr>
          <p:cNvPr id="5123" name="Объект 2"/>
          <p:cNvSpPr>
            <a:spLocks noGrp="1"/>
          </p:cNvSpPr>
          <p:nvPr>
            <p:ph idx="4294967295"/>
          </p:nvPr>
        </p:nvSpPr>
        <p:spPr>
          <a:xfrm>
            <a:off x="539552" y="1628800"/>
            <a:ext cx="7704138" cy="4608512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altLang="ru-RU" sz="3500" dirty="0" smtClean="0"/>
              <a:t>      Проведение </a:t>
            </a:r>
            <a:r>
              <a:rPr lang="ru-RU" altLang="ru-RU" sz="3500" dirty="0"/>
              <a:t>аукциона, а также образование земельного участка </a:t>
            </a:r>
            <a:r>
              <a:rPr lang="ru-RU" altLang="ru-RU" sz="3500" dirty="0" smtClean="0"/>
              <a:t>может </a:t>
            </a:r>
            <a:r>
              <a:rPr lang="ru-RU" altLang="ru-RU" sz="3500" dirty="0"/>
              <a:t>осуществляться </a:t>
            </a:r>
            <a:r>
              <a:rPr lang="ru-RU" altLang="ru-RU" sz="3500" b="1" u="sng" dirty="0"/>
              <a:t>по инициативе заинтересованных</a:t>
            </a:r>
            <a:r>
              <a:rPr lang="ru-RU" altLang="ru-RU" sz="3500" dirty="0"/>
              <a:t> в предоставлении земельного участка гражданина или </a:t>
            </a:r>
            <a:r>
              <a:rPr lang="ru-RU" altLang="ru-RU" sz="3500" dirty="0" smtClean="0"/>
              <a:t>юр. </a:t>
            </a:r>
            <a:r>
              <a:rPr lang="ru-RU" altLang="ru-RU" sz="3500" dirty="0"/>
              <a:t>лица</a:t>
            </a:r>
            <a:r>
              <a:rPr lang="ru-RU" altLang="ru-RU" sz="3500" dirty="0" smtClean="0"/>
              <a:t>.</a:t>
            </a:r>
          </a:p>
          <a:p>
            <a:pPr algn="just"/>
            <a:r>
              <a:rPr lang="ru-RU" altLang="ru-RU" sz="3500" dirty="0"/>
              <a:t>      </a:t>
            </a:r>
            <a:r>
              <a:rPr lang="ru-RU" altLang="ru-RU" sz="3500" dirty="0" smtClean="0"/>
              <a:t>Начальной </a:t>
            </a:r>
            <a:r>
              <a:rPr lang="ru-RU" altLang="ru-RU" sz="3500" dirty="0"/>
              <a:t>ценой предмета аукциона по продаже земельного участка является по выбору уполномоченного органа </a:t>
            </a:r>
            <a:r>
              <a:rPr lang="ru-RU" altLang="ru-RU" sz="3500" b="1" u="sng" dirty="0"/>
              <a:t>рыночная стоимость </a:t>
            </a:r>
            <a:r>
              <a:rPr lang="ru-RU" altLang="ru-RU" sz="3500" dirty="0"/>
              <a:t>такого земельного участка или </a:t>
            </a:r>
            <a:r>
              <a:rPr lang="ru-RU" altLang="ru-RU" sz="3500" b="1" u="sng" dirty="0"/>
              <a:t>кадастровая стоимость </a:t>
            </a:r>
            <a:r>
              <a:rPr lang="ru-RU" altLang="ru-RU" sz="3500" dirty="0"/>
              <a:t>такого земельного </a:t>
            </a:r>
            <a:r>
              <a:rPr lang="ru-RU" altLang="ru-RU" sz="3500" dirty="0" smtClean="0"/>
              <a:t>участка</a:t>
            </a:r>
          </a:p>
          <a:p>
            <a:pPr algn="just"/>
            <a:r>
              <a:rPr lang="ru-RU" altLang="ru-RU" sz="2800" dirty="0"/>
              <a:t> </a:t>
            </a:r>
            <a:r>
              <a:rPr lang="ru-RU" altLang="ru-RU" sz="2800" dirty="0" smtClean="0"/>
              <a:t>     (рыночная стоимость определяется </a:t>
            </a:r>
            <a:r>
              <a:rPr lang="ru-RU" altLang="ru-RU" sz="2800" dirty="0"/>
              <a:t>в соответствии с ФЗ № 135-ФЗ, </a:t>
            </a:r>
            <a:r>
              <a:rPr lang="ru-RU" altLang="ru-RU" sz="2800" dirty="0" smtClean="0"/>
              <a:t>кадастровая стоимость если </a:t>
            </a:r>
            <a:r>
              <a:rPr lang="ru-RU" altLang="ru-RU" sz="2800" dirty="0"/>
              <a:t>результаты государственной кадастровой оценки утверждены не ранее чем за пять лет до даты принятия решения о проведении </a:t>
            </a:r>
            <a:r>
              <a:rPr lang="ru-RU" altLang="ru-RU" sz="2800" dirty="0" smtClean="0"/>
              <a:t>аукциона)</a:t>
            </a:r>
          </a:p>
          <a:p>
            <a:pPr algn="just"/>
            <a:r>
              <a:rPr lang="ru-RU" altLang="ru-RU" sz="1200" dirty="0"/>
              <a:t>             </a:t>
            </a:r>
            <a:r>
              <a:rPr lang="ru-RU" altLang="ru-RU" sz="1200" dirty="0" smtClean="0"/>
              <a:t> </a:t>
            </a:r>
            <a:r>
              <a:rPr lang="ru-RU" altLang="ru-RU" sz="3500" dirty="0" smtClean="0"/>
              <a:t>Начальная </a:t>
            </a:r>
            <a:r>
              <a:rPr lang="ru-RU" altLang="ru-RU" sz="3500" dirty="0"/>
              <a:t>цена предмета аукциона на право заключения договора аренды земельного участка устанавливается по выбору уполномоченного органа в размере </a:t>
            </a:r>
            <a:r>
              <a:rPr lang="ru-RU" altLang="ru-RU" sz="3500" b="1" u="sng" dirty="0"/>
              <a:t>ежегодной арендной платы</a:t>
            </a:r>
            <a:r>
              <a:rPr lang="ru-RU" altLang="ru-RU" sz="3500" dirty="0"/>
              <a:t>, определенной по результатам рыночной оценки </a:t>
            </a:r>
            <a:r>
              <a:rPr lang="ru-RU" altLang="ru-RU" sz="3500" dirty="0" smtClean="0"/>
              <a:t>или </a:t>
            </a:r>
            <a:r>
              <a:rPr lang="ru-RU" altLang="ru-RU" sz="3500" dirty="0"/>
              <a:t>в размере </a:t>
            </a:r>
            <a:r>
              <a:rPr lang="ru-RU" altLang="ru-RU" sz="3500" b="1" u="sng" dirty="0"/>
              <a:t>не менее полутора процентов </a:t>
            </a:r>
            <a:r>
              <a:rPr lang="ru-RU" altLang="ru-RU" sz="3500" dirty="0"/>
              <a:t>кадастровой стоимости такого земельного </a:t>
            </a:r>
            <a:r>
              <a:rPr lang="ru-RU" altLang="ru-RU" sz="3500" dirty="0" smtClean="0"/>
              <a:t>участка.</a:t>
            </a:r>
          </a:p>
          <a:p>
            <a:pPr algn="just"/>
            <a:r>
              <a:rPr lang="ru-RU" altLang="ru-RU" sz="3500" dirty="0"/>
              <a:t>      </a:t>
            </a:r>
            <a:endParaRPr lang="ru-RU" altLang="ru-RU" sz="3500" dirty="0" smtClean="0"/>
          </a:p>
          <a:p>
            <a:pPr algn="just"/>
            <a:r>
              <a:rPr lang="ru-RU" altLang="ru-RU" sz="3500" dirty="0"/>
              <a:t> </a:t>
            </a:r>
            <a:r>
              <a:rPr lang="ru-RU" altLang="ru-RU" sz="3500" dirty="0" smtClean="0"/>
              <a:t>     </a:t>
            </a:r>
            <a:r>
              <a:rPr lang="ru-RU" altLang="ru-RU" sz="3500" dirty="0" smtClean="0"/>
              <a:t>Извещение </a:t>
            </a:r>
            <a:r>
              <a:rPr lang="ru-RU" altLang="ru-RU" sz="3500" dirty="0"/>
              <a:t>о проведении аукциона размещается на официальном сайте Российской Федерации в информационно-телекоммуникационной сети </a:t>
            </a:r>
            <a:r>
              <a:rPr lang="ru-RU" altLang="ru-RU" sz="3500" dirty="0" smtClean="0"/>
              <a:t>«Интернет» </a:t>
            </a:r>
            <a:r>
              <a:rPr lang="en-US" altLang="ru-RU" sz="3500" b="1" u="sng" dirty="0" smtClean="0"/>
              <a:t>torgi.gov.ru</a:t>
            </a:r>
            <a:endParaRPr lang="ru-RU" altLang="ru-RU" sz="3500" b="1" u="sng" dirty="0"/>
          </a:p>
          <a:p>
            <a:pPr algn="just"/>
            <a:r>
              <a:rPr lang="en-US" altLang="ru-RU" sz="3500" dirty="0" smtClean="0"/>
              <a:t>      </a:t>
            </a:r>
            <a:r>
              <a:rPr lang="ru-RU" altLang="ru-RU" sz="3500" dirty="0" smtClean="0"/>
              <a:t>Возможность заключения соответствующего договора с лицом подавшим </a:t>
            </a:r>
            <a:r>
              <a:rPr lang="ru-RU" altLang="ru-RU" sz="3500" b="1" u="sng" dirty="0"/>
              <a:t>единственную заявку на участие в аукционе</a:t>
            </a:r>
            <a:r>
              <a:rPr lang="ru-RU" altLang="ru-RU" sz="3500" dirty="0"/>
              <a:t>, </a:t>
            </a:r>
            <a:r>
              <a:rPr lang="ru-RU" altLang="ru-RU" sz="3500" dirty="0" smtClean="0"/>
              <a:t>с заявителем, признанным </a:t>
            </a:r>
            <a:r>
              <a:rPr lang="ru-RU" altLang="ru-RU" sz="3500" dirty="0"/>
              <a:t>единственным участником аукциона, или </a:t>
            </a:r>
            <a:r>
              <a:rPr lang="ru-RU" altLang="ru-RU" sz="3500" dirty="0" smtClean="0"/>
              <a:t>единственным принявшим </a:t>
            </a:r>
            <a:r>
              <a:rPr lang="ru-RU" altLang="ru-RU" sz="3500" dirty="0"/>
              <a:t>участие в </a:t>
            </a:r>
            <a:r>
              <a:rPr lang="ru-RU" altLang="ru-RU" sz="3500" dirty="0" smtClean="0"/>
              <a:t>аукционе</a:t>
            </a:r>
          </a:p>
          <a:p>
            <a:pPr algn="just"/>
            <a:r>
              <a:rPr lang="ru-RU" altLang="ru-RU" sz="2800" dirty="0"/>
              <a:t> </a:t>
            </a:r>
            <a:r>
              <a:rPr lang="ru-RU" altLang="ru-RU" sz="2800" dirty="0" smtClean="0"/>
              <a:t>     (ранее только жилищное строительство)</a:t>
            </a:r>
          </a:p>
          <a:p>
            <a:pPr algn="just"/>
            <a:r>
              <a:rPr lang="ru-RU" altLang="ru-RU" sz="3500" dirty="0" smtClean="0"/>
              <a:t>      Сведения </a:t>
            </a:r>
            <a:r>
              <a:rPr lang="ru-RU" altLang="ru-RU" sz="3500" dirty="0"/>
              <a:t>о победителях аукционов, уклонившихся от заключения договора купли-продажи или договора аренды земельного участка, являющегося предметом аукциона, </a:t>
            </a:r>
            <a:r>
              <a:rPr lang="ru-RU" altLang="ru-RU" sz="3500" dirty="0" smtClean="0"/>
              <a:t>включаются </a:t>
            </a:r>
            <a:r>
              <a:rPr lang="ru-RU" altLang="ru-RU" sz="3500" dirty="0"/>
              <a:t>в </a:t>
            </a:r>
            <a:r>
              <a:rPr lang="ru-RU" altLang="ru-RU" sz="3500" b="1" u="sng" dirty="0" smtClean="0"/>
              <a:t>реестр </a:t>
            </a:r>
            <a:r>
              <a:rPr lang="ru-RU" altLang="ru-RU" sz="3500" b="1" u="sng" dirty="0"/>
              <a:t>недобросовестных участников аукциона</a:t>
            </a:r>
            <a:r>
              <a:rPr lang="ru-RU" altLang="ru-RU" sz="3500" dirty="0" smtClean="0"/>
              <a:t>.</a:t>
            </a:r>
          </a:p>
          <a:p>
            <a:pPr algn="just"/>
            <a:r>
              <a:rPr lang="ru-RU" altLang="ru-RU" sz="2900" dirty="0"/>
              <a:t>       </a:t>
            </a:r>
            <a:r>
              <a:rPr lang="ru-RU" altLang="ru-RU" sz="2900" dirty="0" smtClean="0"/>
              <a:t>(заявитель </a:t>
            </a:r>
            <a:r>
              <a:rPr lang="ru-RU" altLang="ru-RU" sz="2900" dirty="0"/>
              <a:t>не допускается к участию в </a:t>
            </a:r>
            <a:r>
              <a:rPr lang="ru-RU" altLang="ru-RU" sz="2900" dirty="0" smtClean="0"/>
              <a:t>аукционе если о таком лице имеются сведения в реестре; </a:t>
            </a:r>
          </a:p>
          <a:p>
            <a:pPr algn="just"/>
            <a:r>
              <a:rPr lang="ru-RU" altLang="ru-RU" sz="2900" dirty="0"/>
              <a:t> </a:t>
            </a:r>
            <a:r>
              <a:rPr lang="ru-RU" altLang="ru-RU" sz="2900" dirty="0" smtClean="0"/>
              <a:t>      сведения содержатся в реестре 2 года; </a:t>
            </a:r>
          </a:p>
          <a:p>
            <a:pPr algn="just"/>
            <a:r>
              <a:rPr lang="ru-RU" altLang="ru-RU" sz="2900" dirty="0"/>
              <a:t> </a:t>
            </a:r>
            <a:r>
              <a:rPr lang="ru-RU" altLang="ru-RU" sz="2900" dirty="0" smtClean="0"/>
              <a:t>      порядок ведения реестра устанавливается ФАС России</a:t>
            </a:r>
          </a:p>
          <a:p>
            <a:pPr algn="just"/>
            <a:r>
              <a:rPr lang="ru-RU" altLang="ru-RU" sz="2900" dirty="0"/>
              <a:t> </a:t>
            </a:r>
            <a:r>
              <a:rPr lang="ru-RU" altLang="ru-RU" sz="2900" dirty="0" smtClean="0"/>
              <a:t>      </a:t>
            </a:r>
            <a:r>
              <a:rPr lang="ru-RU" altLang="ru-RU" sz="2900" dirty="0" smtClean="0"/>
              <a:t>Возможность </a:t>
            </a:r>
            <a:r>
              <a:rPr lang="ru-RU" altLang="ru-RU" sz="2900" dirty="0" smtClean="0"/>
              <a:t>проведения электронных аукционов (порядок устанавливается федеральным законодательством).</a:t>
            </a:r>
            <a:endParaRPr lang="ru-RU" altLang="ru-RU" sz="2900" dirty="0"/>
          </a:p>
        </p:txBody>
      </p:sp>
    </p:spTree>
    <p:extLst>
      <p:ext uri="{BB962C8B-B14F-4D97-AF65-F5344CB8AC3E}">
        <p14:creationId xmlns:p14="http://schemas.microsoft.com/office/powerpoint/2010/main" val="298631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9076C39-91FB-4003-8806-5FD1CEC319C4}" type="slidenum">
              <a:rPr lang="ru-RU" altLang="ru-RU" sz="1200">
                <a:solidFill>
                  <a:srgbClr val="898989"/>
                </a:solidFill>
              </a:rPr>
              <a:pPr/>
              <a:t>14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717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86581" y="318269"/>
            <a:ext cx="7958138" cy="917575"/>
          </a:xfrm>
        </p:spPr>
        <p:txBody>
          <a:bodyPr/>
          <a:lstStyle/>
          <a:p>
            <a:pPr algn="ctr" eaLnBrk="1" hangingPunct="1"/>
            <a:r>
              <a:rPr lang="ru-RU" altLang="ru-RU" sz="2400" b="1" dirty="0" smtClean="0"/>
              <a:t>Предлагаемый порядок организации аукциона по заявлениям граждан и юридических лиц</a:t>
            </a:r>
            <a:endParaRPr lang="ru-RU" altLang="ru-RU" sz="2400" b="1" u="sng" dirty="0" smtClean="0"/>
          </a:p>
        </p:txBody>
      </p:sp>
      <p:graphicFrame>
        <p:nvGraphicFramePr>
          <p:cNvPr id="9" name="Схема 8"/>
          <p:cNvGraphicFramePr/>
          <p:nvPr/>
        </p:nvGraphicFramePr>
        <p:xfrm>
          <a:off x="1835696" y="1196752"/>
          <a:ext cx="9865096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173" name="TextBox 10"/>
          <p:cNvSpPr txBox="1">
            <a:spLocks noChangeArrowheads="1"/>
          </p:cNvSpPr>
          <p:nvPr/>
        </p:nvSpPr>
        <p:spPr bwMode="auto">
          <a:xfrm>
            <a:off x="3347243" y="1765300"/>
            <a:ext cx="1006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 b="1" dirty="0" smtClean="0">
                <a:solidFill>
                  <a:prstClr val="black"/>
                </a:solidFill>
              </a:rPr>
              <a:t>2 месяца </a:t>
            </a:r>
            <a:endParaRPr lang="ru-RU" altLang="ru-RU" sz="1000" b="1" dirty="0">
              <a:solidFill>
                <a:prstClr val="black"/>
              </a:solidFill>
            </a:endParaRPr>
          </a:p>
        </p:txBody>
      </p:sp>
      <p:sp>
        <p:nvSpPr>
          <p:cNvPr id="7174" name="TextBox 11"/>
          <p:cNvSpPr txBox="1">
            <a:spLocks noChangeArrowheads="1"/>
          </p:cNvSpPr>
          <p:nvPr/>
        </p:nvSpPr>
        <p:spPr bwMode="auto">
          <a:xfrm>
            <a:off x="4716463" y="2792413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>
                <a:solidFill>
                  <a:prstClr val="black"/>
                </a:solidFill>
              </a:rPr>
              <a:t>Заявитель</a:t>
            </a:r>
            <a:r>
              <a:rPr lang="ru-RU" altLang="ru-RU" sz="180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7175" name="TextBox 12"/>
          <p:cNvSpPr txBox="1">
            <a:spLocks noChangeArrowheads="1"/>
          </p:cNvSpPr>
          <p:nvPr/>
        </p:nvSpPr>
        <p:spPr bwMode="auto">
          <a:xfrm>
            <a:off x="7813675" y="1773238"/>
            <a:ext cx="1006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 b="1">
                <a:solidFill>
                  <a:prstClr val="black"/>
                </a:solidFill>
              </a:rPr>
              <a:t>3 месяца </a:t>
            </a:r>
          </a:p>
        </p:txBody>
      </p:sp>
      <p:sp>
        <p:nvSpPr>
          <p:cNvPr id="7176" name="TextBox 19"/>
          <p:cNvSpPr txBox="1">
            <a:spLocks noChangeArrowheads="1"/>
          </p:cNvSpPr>
          <p:nvPr/>
        </p:nvSpPr>
        <p:spPr bwMode="auto">
          <a:xfrm>
            <a:off x="6227763" y="2852738"/>
            <a:ext cx="12477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>
                <a:solidFill>
                  <a:prstClr val="black"/>
                </a:solidFill>
              </a:rPr>
              <a:t>Орган власти </a:t>
            </a:r>
          </a:p>
        </p:txBody>
      </p:sp>
      <p:sp>
        <p:nvSpPr>
          <p:cNvPr id="7177" name="TextBox 20"/>
          <p:cNvSpPr txBox="1">
            <a:spLocks noChangeArrowheads="1"/>
          </p:cNvSpPr>
          <p:nvPr/>
        </p:nvSpPr>
        <p:spPr bwMode="auto">
          <a:xfrm>
            <a:off x="7667625" y="2852738"/>
            <a:ext cx="12477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>
                <a:solidFill>
                  <a:prstClr val="black"/>
                </a:solidFill>
              </a:rPr>
              <a:t>Орган власти </a:t>
            </a:r>
          </a:p>
        </p:txBody>
      </p:sp>
      <p:sp>
        <p:nvSpPr>
          <p:cNvPr id="7178" name="TextBox 2"/>
          <p:cNvSpPr txBox="1">
            <a:spLocks noChangeArrowheads="1"/>
          </p:cNvSpPr>
          <p:nvPr/>
        </p:nvSpPr>
        <p:spPr bwMode="auto">
          <a:xfrm>
            <a:off x="6456363" y="1765300"/>
            <a:ext cx="7905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000" b="1">
                <a:solidFill>
                  <a:prstClr val="black"/>
                </a:solidFill>
              </a:rPr>
              <a:t>20 дней </a:t>
            </a:r>
          </a:p>
        </p:txBody>
      </p:sp>
      <p:sp>
        <p:nvSpPr>
          <p:cNvPr id="7179" name="TextBox 13"/>
          <p:cNvSpPr txBox="1">
            <a:spLocks noChangeArrowheads="1"/>
          </p:cNvSpPr>
          <p:nvPr/>
        </p:nvSpPr>
        <p:spPr bwMode="auto">
          <a:xfrm>
            <a:off x="3227388" y="2860675"/>
            <a:ext cx="12461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000">
                <a:solidFill>
                  <a:prstClr val="black"/>
                </a:solidFill>
              </a:rPr>
              <a:t>Орган власти </a:t>
            </a:r>
          </a:p>
        </p:txBody>
      </p:sp>
      <p:sp>
        <p:nvSpPr>
          <p:cNvPr id="7180" name="TextBox 4"/>
          <p:cNvSpPr txBox="1">
            <a:spLocks noChangeArrowheads="1"/>
          </p:cNvSpPr>
          <p:nvPr/>
        </p:nvSpPr>
        <p:spPr bwMode="auto">
          <a:xfrm>
            <a:off x="2012950" y="2835275"/>
            <a:ext cx="863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000">
                <a:solidFill>
                  <a:prstClr val="black"/>
                </a:solidFill>
              </a:rPr>
              <a:t>Заявитель</a:t>
            </a:r>
            <a:r>
              <a:rPr lang="ru-RU" altLang="ru-RU" sz="120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7181" name="TextBox 5"/>
          <p:cNvSpPr txBox="1">
            <a:spLocks noChangeArrowheads="1"/>
          </p:cNvSpPr>
          <p:nvPr/>
        </p:nvSpPr>
        <p:spPr bwMode="auto">
          <a:xfrm>
            <a:off x="395287" y="2349652"/>
            <a:ext cx="1152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200" b="1" dirty="0" smtClean="0">
                <a:solidFill>
                  <a:prstClr val="black"/>
                </a:solidFill>
              </a:rPr>
              <a:t>Участка НЕТ </a:t>
            </a:r>
            <a:endParaRPr lang="ru-RU" altLang="ru-RU" sz="1200" b="1" dirty="0">
              <a:solidFill>
                <a:prstClr val="black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1338263" y="2484438"/>
            <a:ext cx="431800" cy="1587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83" name="TextBox 17"/>
          <p:cNvSpPr txBox="1">
            <a:spLocks noChangeArrowheads="1"/>
          </p:cNvSpPr>
          <p:nvPr/>
        </p:nvSpPr>
        <p:spPr bwMode="auto">
          <a:xfrm>
            <a:off x="401638" y="3860413"/>
            <a:ext cx="1152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200" b="1" dirty="0" smtClean="0">
                <a:solidFill>
                  <a:prstClr val="black"/>
                </a:solidFill>
              </a:rPr>
              <a:t>Участок есть </a:t>
            </a:r>
            <a:endParaRPr lang="ru-RU" altLang="ru-RU" sz="1200" b="1" dirty="0">
              <a:solidFill>
                <a:prstClr val="black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547813" y="4005263"/>
            <a:ext cx="6696075" cy="0"/>
          </a:xfrm>
          <a:prstGeom prst="line">
            <a:avLst/>
          </a:prstGeom>
          <a:ln w="19050" cap="flat">
            <a:solidFill>
              <a:schemeClr val="tx1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8243888" y="3213100"/>
            <a:ext cx="0" cy="79216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86" name="TextBox 22"/>
          <p:cNvSpPr txBox="1">
            <a:spLocks noChangeArrowheads="1"/>
          </p:cNvSpPr>
          <p:nvPr/>
        </p:nvSpPr>
        <p:spPr bwMode="auto">
          <a:xfrm>
            <a:off x="4894263" y="1773238"/>
            <a:ext cx="10826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000" b="1">
                <a:solidFill>
                  <a:prstClr val="black"/>
                </a:solidFill>
              </a:rPr>
              <a:t>По договору </a:t>
            </a:r>
          </a:p>
        </p:txBody>
      </p:sp>
      <p:sp>
        <p:nvSpPr>
          <p:cNvPr id="7187" name="TextBox 27"/>
          <p:cNvSpPr txBox="1">
            <a:spLocks noChangeArrowheads="1"/>
          </p:cNvSpPr>
          <p:nvPr/>
        </p:nvSpPr>
        <p:spPr bwMode="auto">
          <a:xfrm>
            <a:off x="395288" y="3209925"/>
            <a:ext cx="1296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200" b="1">
                <a:solidFill>
                  <a:prstClr val="black"/>
                </a:solidFill>
              </a:rPr>
              <a:t>У участка нет точных границ 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1547813" y="3440113"/>
            <a:ext cx="2374900" cy="7937"/>
          </a:xfrm>
          <a:prstGeom prst="line">
            <a:avLst/>
          </a:prstGeom>
          <a:ln w="19050" cap="flat">
            <a:solidFill>
              <a:schemeClr val="tx1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3922713" y="3209925"/>
            <a:ext cx="0" cy="2301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90" name="TextBox 45"/>
          <p:cNvSpPr txBox="1">
            <a:spLocks noChangeArrowheads="1"/>
          </p:cNvSpPr>
          <p:nvPr/>
        </p:nvSpPr>
        <p:spPr bwMode="auto">
          <a:xfrm>
            <a:off x="395288" y="4405313"/>
            <a:ext cx="83407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Arial" charset="0"/>
              <a:buChar char="•"/>
            </a:pPr>
            <a:r>
              <a:rPr lang="ru-RU" altLang="ru-RU" sz="1400" i="1" dirty="0" smtClean="0">
                <a:solidFill>
                  <a:prstClr val="black"/>
                </a:solidFill>
              </a:rPr>
              <a:t>устанавливается  </a:t>
            </a:r>
            <a:r>
              <a:rPr lang="ru-RU" altLang="ru-RU" sz="1400" i="1" dirty="0">
                <a:solidFill>
                  <a:prstClr val="black"/>
                </a:solidFill>
              </a:rPr>
              <a:t>перечень оснований для отказа  в проведении </a:t>
            </a:r>
            <a:r>
              <a:rPr lang="ru-RU" altLang="ru-RU" sz="1400" i="1" dirty="0" smtClean="0">
                <a:solidFill>
                  <a:prstClr val="black"/>
                </a:solidFill>
              </a:rPr>
              <a:t>аукциона;</a:t>
            </a:r>
          </a:p>
          <a:p>
            <a:pPr eaLnBrk="1" hangingPunct="1">
              <a:lnSpc>
                <a:spcPct val="150000"/>
              </a:lnSpc>
              <a:buFont typeface="Arial" charset="0"/>
              <a:buChar char="•"/>
            </a:pPr>
            <a:r>
              <a:rPr lang="ru-RU" altLang="ru-RU" sz="1400" i="1" dirty="0">
                <a:solidFill>
                  <a:prstClr val="black"/>
                </a:solidFill>
              </a:rPr>
              <a:t> </a:t>
            </a:r>
            <a:r>
              <a:rPr lang="ru-RU" altLang="ru-RU" sz="1400" i="1" dirty="0" smtClean="0">
                <a:solidFill>
                  <a:prstClr val="black"/>
                </a:solidFill>
              </a:rPr>
              <a:t>предоставление земельного участка для строительства </a:t>
            </a:r>
            <a:r>
              <a:rPr lang="ru-RU" altLang="ru-RU" sz="1400" i="1" dirty="0">
                <a:solidFill>
                  <a:prstClr val="black"/>
                </a:solidFill>
              </a:rPr>
              <a:t>зданий, </a:t>
            </a:r>
            <a:r>
              <a:rPr lang="ru-RU" altLang="ru-RU" sz="1400" i="1" dirty="0" smtClean="0">
                <a:solidFill>
                  <a:prstClr val="black"/>
                </a:solidFill>
              </a:rPr>
              <a:t>сооружений осуществляется в аренду, максимальный срок 10 лет (для ИЖС 20 лет, линейные объекты 49 лет)</a:t>
            </a:r>
            <a:endParaRPr lang="ru-RU" altLang="ru-RU" sz="1400" i="1" dirty="0">
              <a:solidFill>
                <a:prstClr val="black"/>
              </a:solidFill>
            </a:endParaRPr>
          </a:p>
          <a:p>
            <a:pPr eaLnBrk="1" hangingPunct="1">
              <a:lnSpc>
                <a:spcPct val="150000"/>
              </a:lnSpc>
              <a:buFont typeface="Arial" charset="0"/>
              <a:buChar char="•"/>
            </a:pPr>
            <a:endParaRPr lang="ru-RU" altLang="ru-RU" sz="1400" i="1" dirty="0">
              <a:solidFill>
                <a:prstClr val="black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ru-RU" altLang="ru-RU" sz="12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0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188640"/>
            <a:ext cx="7689850" cy="864096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dirty="0"/>
              <a:t> </a:t>
            </a:r>
            <a:r>
              <a:rPr lang="ru-RU" altLang="ru-RU" sz="2400" dirty="0" smtClean="0"/>
              <a:t>Комплексное </a:t>
            </a:r>
            <a:r>
              <a:rPr lang="ru-RU" altLang="ru-RU" sz="2400" dirty="0"/>
              <a:t>освоении </a:t>
            </a:r>
            <a:r>
              <a:rPr lang="ru-RU" altLang="ru-RU" sz="2400" dirty="0" smtClean="0"/>
              <a:t>территории</a:t>
            </a:r>
            <a:endParaRPr lang="ru-RU" alt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276872"/>
            <a:ext cx="1728192" cy="15841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Проведение </a:t>
            </a:r>
            <a:r>
              <a:rPr lang="ru-RU" sz="1200" dirty="0"/>
              <a:t>аукциона на право заключения договора аренды земельного участка для комплексного освоения территории </a:t>
            </a:r>
          </a:p>
        </p:txBody>
      </p:sp>
      <p:sp>
        <p:nvSpPr>
          <p:cNvPr id="3" name="Овал 2"/>
          <p:cNvSpPr/>
          <p:nvPr/>
        </p:nvSpPr>
        <p:spPr>
          <a:xfrm>
            <a:off x="2749207" y="2158788"/>
            <a:ext cx="1944216" cy="183503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Заключение договора </a:t>
            </a:r>
            <a:r>
              <a:rPr lang="ru-RU" sz="1200" dirty="0"/>
              <a:t>комплексного освоения территории </a:t>
            </a:r>
            <a:r>
              <a:rPr lang="ru-RU" sz="1200" dirty="0" smtClean="0"/>
              <a:t>и договора аренды земельного участка </a:t>
            </a:r>
            <a:endParaRPr lang="ru-RU" sz="12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339752" y="3068960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508104" y="17008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076056" y="1055294"/>
            <a:ext cx="3729410" cy="53980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/>
              <a:t> </a:t>
            </a:r>
            <a:r>
              <a:rPr lang="ru-RU" sz="1200" dirty="0" smtClean="0"/>
              <a:t>        Условиями </a:t>
            </a:r>
            <a:r>
              <a:rPr lang="ru-RU" sz="1200" dirty="0"/>
              <a:t>договора о комплексном освоении </a:t>
            </a:r>
            <a:r>
              <a:rPr lang="ru-RU" sz="1200" dirty="0" smtClean="0"/>
              <a:t>территории являются:</a:t>
            </a:r>
          </a:p>
          <a:p>
            <a:pPr algn="just"/>
            <a:r>
              <a:rPr lang="ru-RU" sz="1200" dirty="0" smtClean="0"/>
              <a:t>- строительство </a:t>
            </a:r>
            <a:r>
              <a:rPr lang="ru-RU" sz="1200" dirty="0"/>
              <a:t>объектов коммунальной, транспортной и социальной инфраструктур в соответствии с проектом планировки</a:t>
            </a:r>
            <a:r>
              <a:rPr lang="ru-RU" sz="1200" dirty="0" smtClean="0"/>
              <a:t>.</a:t>
            </a:r>
          </a:p>
          <a:p>
            <a:pPr algn="just"/>
            <a:r>
              <a:rPr lang="ru-RU" sz="1200" dirty="0" smtClean="0"/>
              <a:t>- подготовка проекта </a:t>
            </a:r>
            <a:r>
              <a:rPr lang="ru-RU" sz="1200" dirty="0"/>
              <a:t>планировки территории и проект межевания </a:t>
            </a:r>
            <a:r>
              <a:rPr lang="ru-RU" sz="1200" dirty="0" smtClean="0"/>
              <a:t>территории;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/>
              <a:t>проведение мероприятий </a:t>
            </a:r>
            <a:r>
              <a:rPr lang="ru-RU" sz="1200" dirty="0"/>
              <a:t>по благоустройству, в том числе </a:t>
            </a:r>
            <a:r>
              <a:rPr lang="ru-RU" sz="1200" dirty="0" smtClean="0"/>
              <a:t>озеленению;</a:t>
            </a:r>
          </a:p>
          <a:p>
            <a:pPr marL="171450" indent="-171450" algn="just">
              <a:buFontTx/>
              <a:buChar char="-"/>
            </a:pPr>
            <a:r>
              <a:rPr lang="ru-RU" sz="1200" dirty="0"/>
              <a:t>осуществить образование земельных </a:t>
            </a:r>
            <a:r>
              <a:rPr lang="ru-RU" sz="1200" dirty="0" smtClean="0"/>
              <a:t>участков, в </a:t>
            </a:r>
            <a:r>
              <a:rPr lang="ru-RU" sz="1200" dirty="0"/>
              <a:t>соответствии с утвержденным проектом межевания </a:t>
            </a:r>
            <a:r>
              <a:rPr lang="ru-RU" sz="1200" dirty="0" smtClean="0"/>
              <a:t>территории</a:t>
            </a:r>
          </a:p>
          <a:p>
            <a:pPr algn="just"/>
            <a:r>
              <a:rPr lang="ru-RU" sz="1200" dirty="0" smtClean="0"/>
              <a:t> (статья 46.4 Градостроительного кодекса РФ) </a:t>
            </a:r>
            <a:endParaRPr lang="ru-RU" sz="1200" dirty="0"/>
          </a:p>
          <a:p>
            <a:pPr algn="just"/>
            <a:r>
              <a:rPr lang="ru-RU" sz="1200" dirty="0" smtClean="0"/>
              <a:t>     </a:t>
            </a:r>
          </a:p>
          <a:p>
            <a:pPr algn="just"/>
            <a:r>
              <a:rPr lang="ru-RU" sz="1200" dirty="0"/>
              <a:t>     Договор комплексного освоения территории заключается исполнительным органом государственной власти или органом местного самоуправления, предоставляющими земельный </a:t>
            </a:r>
            <a:r>
              <a:rPr lang="ru-RU" sz="1200" dirty="0" smtClean="0"/>
              <a:t>участок. </a:t>
            </a:r>
          </a:p>
          <a:p>
            <a:pPr algn="just"/>
            <a:r>
              <a:rPr lang="ru-RU" sz="1200" dirty="0"/>
              <a:t> </a:t>
            </a:r>
            <a:r>
              <a:rPr lang="ru-RU" sz="1200" dirty="0" smtClean="0"/>
              <a:t>    Образованные земельные участки предоставляются без торгов.</a:t>
            </a:r>
          </a:p>
          <a:p>
            <a:pPr algn="just"/>
            <a:r>
              <a:rPr lang="ru-RU" sz="1200" dirty="0" smtClean="0"/>
              <a:t>     Максимальный срок аренды 5 лет.</a:t>
            </a:r>
          </a:p>
          <a:p>
            <a:pPr algn="just"/>
            <a:r>
              <a:rPr lang="ru-RU" sz="1200" dirty="0" smtClean="0"/>
              <a:t>     Образование земельного участка, </a:t>
            </a:r>
            <a:r>
              <a:rPr lang="ru-RU" sz="1200" dirty="0"/>
              <a:t>предоставленного для комплексного освоения </a:t>
            </a:r>
            <a:r>
              <a:rPr lang="ru-RU" sz="1200" dirty="0" smtClean="0"/>
              <a:t>территории осуществляется в соответствии с проектом межевания.</a:t>
            </a:r>
          </a:p>
          <a:p>
            <a:pPr algn="just"/>
            <a:r>
              <a:rPr lang="ru-RU" sz="1200" dirty="0" smtClean="0"/>
              <a:t>     В </a:t>
            </a:r>
            <a:r>
              <a:rPr lang="ru-RU" sz="1200" dirty="0"/>
              <a:t>случае нарушения графика освоения указанной территории </a:t>
            </a:r>
            <a:r>
              <a:rPr lang="ru-RU" sz="1200" dirty="0" smtClean="0"/>
              <a:t>договор аренды земельного участка расторгается.</a:t>
            </a:r>
            <a:endParaRPr lang="ru-RU" sz="1200" dirty="0"/>
          </a:p>
        </p:txBody>
      </p:sp>
      <p:sp>
        <p:nvSpPr>
          <p:cNvPr id="25" name="Прямоугольная выноска 24"/>
          <p:cNvSpPr/>
          <p:nvPr/>
        </p:nvSpPr>
        <p:spPr>
          <a:xfrm>
            <a:off x="1150558" y="4726314"/>
            <a:ext cx="1656184" cy="1222966"/>
          </a:xfrm>
          <a:prstGeom prst="wedge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/>
              <a:t>Участниками </a:t>
            </a:r>
            <a:r>
              <a:rPr lang="ru-RU" sz="1100" dirty="0" smtClean="0"/>
              <a:t>аукциона могут </a:t>
            </a:r>
            <a:r>
              <a:rPr lang="ru-RU" sz="1100" dirty="0"/>
              <a:t>являться только юридические лица 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4756212" y="3055159"/>
            <a:ext cx="257055" cy="8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22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188640"/>
            <a:ext cx="7689850" cy="864096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dirty="0"/>
              <a:t> </a:t>
            </a:r>
            <a:r>
              <a:rPr lang="ru-RU" altLang="ru-RU" sz="1300" dirty="0"/>
              <a:t>УСТАНОВЛЕНИЕ СЕРВИТУТА В ОТНОШЕНИИ</a:t>
            </a:r>
            <a:br>
              <a:rPr lang="ru-RU" altLang="ru-RU" sz="1300" dirty="0"/>
            </a:br>
            <a:r>
              <a:rPr lang="ru-RU" altLang="ru-RU" sz="1300" dirty="0"/>
              <a:t>ЗЕМЕЛЬНОГО УЧАСТКА, НАХОДЯЩЕГОСЯ В ГОСУДАРСТВЕННОЙ</a:t>
            </a:r>
            <a:br>
              <a:rPr lang="ru-RU" altLang="ru-RU" sz="1300" dirty="0"/>
            </a:br>
            <a:r>
              <a:rPr lang="ru-RU" altLang="ru-RU" sz="1300" dirty="0"/>
              <a:t>ИЛИ МУНИЦИПАЛЬНОЙ СОБСТВЕННОСТИ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987824" y="1137942"/>
            <a:ext cx="1728192" cy="15841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prstClr val="black"/>
                </a:solidFill>
              </a:rPr>
              <a:t> </a:t>
            </a:r>
            <a:r>
              <a:rPr lang="ru-RU" sz="1000" dirty="0" smtClean="0">
                <a:solidFill>
                  <a:prstClr val="black"/>
                </a:solidFill>
              </a:rPr>
              <a:t>Земельный </a:t>
            </a:r>
            <a:r>
              <a:rPr lang="ru-RU" sz="1000" dirty="0">
                <a:solidFill>
                  <a:prstClr val="black"/>
                </a:solidFill>
              </a:rPr>
              <a:t>участок предоставлен в постоянное (бессрочное) пользование, пожизненное наследуемое владение либо в аренду или безвозмездное пользование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295568" y="3645024"/>
            <a:ext cx="4762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508104" y="17008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965675" y="4941168"/>
            <a:ext cx="1728192" cy="1584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prstClr val="black"/>
                </a:solidFill>
              </a:rPr>
              <a:t>Земельный участок, свободен от прав третьих лиц и находится в государственной или муниципальной собственности </a:t>
            </a:r>
            <a:endParaRPr lang="ru-RU" sz="1000" dirty="0">
              <a:solidFill>
                <a:prstClr val="black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295568" y="3717032"/>
            <a:ext cx="620248" cy="1728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305081" y="1844824"/>
            <a:ext cx="610735" cy="1719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72498" y="1137942"/>
            <a:ext cx="2016224" cy="31683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Соглашение об установлении сервитута заключается, в случаях:</a:t>
            </a:r>
          </a:p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1</a:t>
            </a:r>
            <a:r>
              <a:rPr lang="ru-RU" sz="1000" dirty="0">
                <a:solidFill>
                  <a:prstClr val="black"/>
                </a:solidFill>
              </a:rPr>
              <a:t>) </a:t>
            </a:r>
            <a:r>
              <a:rPr lang="ru-RU" sz="1000" dirty="0" smtClean="0">
                <a:solidFill>
                  <a:prstClr val="black"/>
                </a:solidFill>
              </a:rPr>
              <a:t>установленных  </a:t>
            </a:r>
            <a:r>
              <a:rPr lang="ru-RU" sz="1000" dirty="0">
                <a:solidFill>
                  <a:prstClr val="black"/>
                </a:solidFill>
              </a:rPr>
              <a:t>гражданским </a:t>
            </a:r>
            <a:r>
              <a:rPr lang="ru-RU" sz="1000" dirty="0" smtClean="0">
                <a:solidFill>
                  <a:prstClr val="black"/>
                </a:solidFill>
              </a:rPr>
              <a:t>законодательством;</a:t>
            </a:r>
          </a:p>
          <a:p>
            <a:pPr algn="just"/>
            <a:r>
              <a:rPr lang="ru-RU" sz="1000" dirty="0">
                <a:solidFill>
                  <a:prstClr val="black"/>
                </a:solidFill>
              </a:rPr>
              <a:t>2</a:t>
            </a:r>
            <a:r>
              <a:rPr lang="ru-RU" sz="1000" dirty="0" smtClean="0">
                <a:solidFill>
                  <a:prstClr val="black"/>
                </a:solidFill>
              </a:rPr>
              <a:t>) размещения </a:t>
            </a:r>
            <a:r>
              <a:rPr lang="ru-RU" sz="1000" dirty="0">
                <a:solidFill>
                  <a:prstClr val="black"/>
                </a:solidFill>
              </a:rPr>
              <a:t>линейных объектов, сооружений связи, специальных информационных знаков и защитных сооружений, не препятствующих разрешенному использованию земельного участка;</a:t>
            </a:r>
          </a:p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3) проведения </a:t>
            </a:r>
            <a:r>
              <a:rPr lang="ru-RU" sz="1000" dirty="0">
                <a:solidFill>
                  <a:prstClr val="black"/>
                </a:solidFill>
              </a:rPr>
              <a:t>изыскательских работ;</a:t>
            </a:r>
          </a:p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4) </a:t>
            </a:r>
            <a:r>
              <a:rPr lang="ru-RU" sz="1000" dirty="0">
                <a:solidFill>
                  <a:prstClr val="black"/>
                </a:solidFill>
              </a:rPr>
              <a:t>ведение работ, связанных с пользованием </a:t>
            </a:r>
            <a:r>
              <a:rPr lang="ru-RU" sz="1000" dirty="0" smtClean="0">
                <a:solidFill>
                  <a:prstClr val="black"/>
                </a:solidFill>
              </a:rPr>
              <a:t>недрами</a:t>
            </a:r>
            <a:r>
              <a:rPr lang="ru-RU" sz="1000" dirty="0">
                <a:solidFill>
                  <a:prstClr val="black"/>
                </a:solidFill>
              </a:rPr>
              <a:t>.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788024" y="1844824"/>
            <a:ext cx="4762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788024" y="3717032"/>
            <a:ext cx="4762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788024" y="5661248"/>
            <a:ext cx="4762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985492" y="3039555"/>
            <a:ext cx="1728192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 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Земельный участок предоставлен государственному или муниципальному унитарному предприятию, государственному или муниципальному учреждению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580112" y="1137942"/>
            <a:ext cx="3168352" cy="15841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1) соглашение </a:t>
            </a:r>
            <a:r>
              <a:rPr lang="ru-RU" sz="1000" dirty="0">
                <a:solidFill>
                  <a:prstClr val="black"/>
                </a:solidFill>
              </a:rPr>
              <a:t>об установлении сервитута заключают землепользователь, землевладелец, арендатор земельного </a:t>
            </a:r>
            <a:r>
              <a:rPr lang="ru-RU" sz="1000" dirty="0" smtClean="0">
                <a:solidFill>
                  <a:prstClr val="black"/>
                </a:solidFill>
              </a:rPr>
              <a:t>участка;</a:t>
            </a:r>
          </a:p>
          <a:p>
            <a:pPr algn="just"/>
            <a:r>
              <a:rPr lang="ru-RU" sz="1000" dirty="0">
                <a:solidFill>
                  <a:prstClr val="black"/>
                </a:solidFill>
              </a:rPr>
              <a:t>2) согласие в письменной форме уполномоченного органа на заключение такого соглашения не </a:t>
            </a:r>
            <a:r>
              <a:rPr lang="ru-RU" sz="1000" dirty="0" smtClean="0">
                <a:solidFill>
                  <a:prstClr val="black"/>
                </a:solidFill>
              </a:rPr>
              <a:t>требуется;</a:t>
            </a:r>
          </a:p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3) плата </a:t>
            </a:r>
            <a:r>
              <a:rPr lang="ru-RU" sz="1000" dirty="0">
                <a:solidFill>
                  <a:prstClr val="black"/>
                </a:solidFill>
              </a:rPr>
              <a:t>по </a:t>
            </a:r>
            <a:r>
              <a:rPr lang="ru-RU" sz="1000" dirty="0" smtClean="0">
                <a:solidFill>
                  <a:prstClr val="black"/>
                </a:solidFill>
              </a:rPr>
              <a:t>соглашению поступает </a:t>
            </a:r>
            <a:r>
              <a:rPr lang="ru-RU" sz="1000" dirty="0">
                <a:solidFill>
                  <a:prstClr val="black"/>
                </a:solidFill>
              </a:rPr>
              <a:t>землепользователю, землевладельцу, арендатору земельного участка, с которыми заключено </a:t>
            </a:r>
            <a:r>
              <a:rPr lang="ru-RU" sz="1000" dirty="0" smtClean="0">
                <a:solidFill>
                  <a:prstClr val="black"/>
                </a:solidFill>
              </a:rPr>
              <a:t>соглашение</a:t>
            </a: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603377" y="3039555"/>
            <a:ext cx="3168352" cy="15841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1) Заключается предприятием, учреждением; </a:t>
            </a:r>
          </a:p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2</a:t>
            </a:r>
            <a:r>
              <a:rPr lang="ru-RU" sz="1000" dirty="0">
                <a:solidFill>
                  <a:prstClr val="black"/>
                </a:solidFill>
              </a:rPr>
              <a:t>) т</a:t>
            </a:r>
            <a:r>
              <a:rPr lang="ru-RU" sz="1000" dirty="0" smtClean="0">
                <a:solidFill>
                  <a:prstClr val="black"/>
                </a:solidFill>
              </a:rPr>
              <a:t>ребуется согласие </a:t>
            </a:r>
            <a:r>
              <a:rPr lang="ru-RU" sz="1000" dirty="0">
                <a:solidFill>
                  <a:prstClr val="black"/>
                </a:solidFill>
              </a:rPr>
              <a:t>в письменной форме уполномоченного </a:t>
            </a:r>
            <a:r>
              <a:rPr lang="ru-RU" sz="1000" dirty="0" smtClean="0">
                <a:solidFill>
                  <a:prstClr val="black"/>
                </a:solidFill>
              </a:rPr>
              <a:t>органа в </a:t>
            </a:r>
            <a:r>
              <a:rPr lang="ru-RU" sz="1000" dirty="0">
                <a:solidFill>
                  <a:prstClr val="black"/>
                </a:solidFill>
              </a:rPr>
              <a:t>ведении которых находятся эти предприятие, учреждение</a:t>
            </a:r>
            <a:r>
              <a:rPr lang="ru-RU" sz="1000" dirty="0" smtClean="0">
                <a:solidFill>
                  <a:prstClr val="black"/>
                </a:solidFill>
              </a:rPr>
              <a:t>;</a:t>
            </a:r>
          </a:p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3</a:t>
            </a:r>
            <a:r>
              <a:rPr lang="ru-RU" sz="1000" dirty="0">
                <a:solidFill>
                  <a:prstClr val="black"/>
                </a:solidFill>
              </a:rPr>
              <a:t>) плата по этому соглашению вносится, поступает и зачисляется в соответствующие бюджеты бюджетной системы Российской Федерации</a:t>
            </a:r>
          </a:p>
          <a:p>
            <a:pPr algn="just"/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603377" y="4941168"/>
            <a:ext cx="3168352" cy="15841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1</a:t>
            </a:r>
            <a:r>
              <a:rPr lang="ru-RU" sz="1000" dirty="0">
                <a:solidFill>
                  <a:prstClr val="black"/>
                </a:solidFill>
              </a:rPr>
              <a:t>) заключается с уполномоченным </a:t>
            </a:r>
            <a:r>
              <a:rPr lang="ru-RU" sz="1000" dirty="0" smtClean="0">
                <a:solidFill>
                  <a:prstClr val="black"/>
                </a:solidFill>
              </a:rPr>
              <a:t>органом;</a:t>
            </a:r>
            <a:endParaRPr lang="ru-RU" sz="1000" dirty="0">
              <a:solidFill>
                <a:prstClr val="black"/>
              </a:solidFill>
            </a:endParaRPr>
          </a:p>
          <a:p>
            <a:pPr algn="just"/>
            <a:r>
              <a:rPr lang="ru-RU" sz="1000" dirty="0">
                <a:solidFill>
                  <a:prstClr val="black"/>
                </a:solidFill>
              </a:rPr>
              <a:t>2) плата по этому соглашению вносится, поступает и зачисляется в соответствующие бюджеты бюджетной системы Российской Федерации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66038" y="4623730"/>
            <a:ext cx="2304256" cy="1397557"/>
          </a:xfrm>
          <a:prstGeom prst="rect">
            <a:avLst/>
          </a:prstGeom>
          <a:solidFill>
            <a:srgbClr val="FFFF99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dirty="0" smtClean="0">
                <a:solidFill>
                  <a:prstClr val="black"/>
                </a:solidFill>
              </a:rPr>
              <a:t>В </a:t>
            </a:r>
            <a:r>
              <a:rPr lang="ru-RU" sz="900" dirty="0">
                <a:solidFill>
                  <a:prstClr val="black"/>
                </a:solidFill>
              </a:rPr>
              <a:t>случае заключения соглашения </a:t>
            </a:r>
          </a:p>
          <a:p>
            <a:pPr algn="just"/>
            <a:r>
              <a:rPr lang="ru-RU" sz="900" dirty="0">
                <a:solidFill>
                  <a:prstClr val="black"/>
                </a:solidFill>
              </a:rPr>
              <a:t>на срок до трех </a:t>
            </a:r>
            <a:r>
              <a:rPr lang="ru-RU" sz="900" dirty="0" smtClean="0">
                <a:solidFill>
                  <a:prstClr val="black"/>
                </a:solidFill>
              </a:rPr>
              <a:t>лет по соглашению сторон </a:t>
            </a:r>
            <a:r>
              <a:rPr lang="ru-RU" sz="900" b="1" u="sng" dirty="0" smtClean="0">
                <a:solidFill>
                  <a:prstClr val="black"/>
                </a:solidFill>
              </a:rPr>
              <a:t>не требуется</a:t>
            </a:r>
            <a:r>
              <a:rPr lang="ru-RU" sz="900" dirty="0" smtClean="0">
                <a:solidFill>
                  <a:prstClr val="black"/>
                </a:solidFill>
              </a:rPr>
              <a:t>:</a:t>
            </a:r>
          </a:p>
          <a:p>
            <a:pPr algn="just"/>
            <a:r>
              <a:rPr lang="ru-RU" sz="900" dirty="0" smtClean="0">
                <a:solidFill>
                  <a:prstClr val="black"/>
                </a:solidFill>
              </a:rPr>
              <a:t>- внесение в ГКН сведений о сервитуте;</a:t>
            </a:r>
            <a:endParaRPr lang="ru-RU" sz="900" dirty="0">
              <a:solidFill>
                <a:prstClr val="black"/>
              </a:solidFill>
            </a:endParaRPr>
          </a:p>
          <a:p>
            <a:pPr algn="just"/>
            <a:r>
              <a:rPr lang="ru-RU" sz="900" dirty="0" smtClean="0">
                <a:solidFill>
                  <a:prstClr val="black"/>
                </a:solidFill>
              </a:rPr>
              <a:t>- государственная регистрация </a:t>
            </a:r>
            <a:r>
              <a:rPr lang="ru-RU" sz="900" dirty="0">
                <a:solidFill>
                  <a:prstClr val="black"/>
                </a:solidFill>
              </a:rPr>
              <a:t>ограничения (обременения</a:t>
            </a:r>
            <a:r>
              <a:rPr lang="ru-RU" sz="900" dirty="0" smtClean="0">
                <a:solidFill>
                  <a:prstClr val="black"/>
                </a:solidFill>
              </a:rPr>
              <a:t>);</a:t>
            </a:r>
          </a:p>
          <a:p>
            <a:pPr algn="just"/>
            <a:endParaRPr lang="ru-RU" sz="900" dirty="0">
              <a:solidFill>
                <a:prstClr val="black"/>
              </a:solidFill>
            </a:endParaRPr>
          </a:p>
          <a:p>
            <a:pPr algn="just"/>
            <a:r>
              <a:rPr lang="ru-RU" sz="900" dirty="0" smtClean="0">
                <a:solidFill>
                  <a:prstClr val="black"/>
                </a:solidFill>
              </a:rPr>
              <a:t>Плата по соглашению определяется уполномоченным органом</a:t>
            </a:r>
            <a:endParaRPr lang="ru-RU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7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468313" y="549275"/>
            <a:ext cx="83534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800" b="1" dirty="0" smtClean="0">
                <a:solidFill>
                  <a:prstClr val="black"/>
                </a:solidFill>
              </a:rPr>
              <a:t>Использование </a:t>
            </a:r>
            <a:r>
              <a:rPr lang="ru-RU" altLang="ru-RU" sz="1800" b="1" dirty="0">
                <a:solidFill>
                  <a:prstClr val="black"/>
                </a:solidFill>
              </a:rPr>
              <a:t>земель или земельных участков, находящихся в государственной или муниципальной собственности, без предоставления земельных участков и установления сервитута</a:t>
            </a: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4932040" y="1491188"/>
            <a:ext cx="3816673" cy="446276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ru-RU" altLang="ru-RU" sz="1800" dirty="0">
                <a:solidFill>
                  <a:prstClr val="black"/>
                </a:solidFill>
              </a:rPr>
              <a:t> </a:t>
            </a:r>
            <a:r>
              <a:rPr lang="ru-RU" altLang="ru-RU" sz="1800" dirty="0" smtClean="0">
                <a:solidFill>
                  <a:prstClr val="black"/>
                </a:solidFill>
              </a:rPr>
              <a:t>     </a:t>
            </a:r>
            <a:r>
              <a:rPr lang="ru-RU" altLang="ru-RU" sz="1400" dirty="0" smtClean="0">
                <a:solidFill>
                  <a:prstClr val="black"/>
                </a:solidFill>
              </a:rPr>
              <a:t>Порядок выдачи решений устанавливается </a:t>
            </a:r>
            <a:r>
              <a:rPr lang="ru-RU" altLang="ru-RU" sz="1400" b="1" u="sng" dirty="0" smtClean="0">
                <a:solidFill>
                  <a:prstClr val="black"/>
                </a:solidFill>
              </a:rPr>
              <a:t>Правительством РФ.</a:t>
            </a:r>
          </a:p>
          <a:p>
            <a:pPr algn="just" eaLnBrk="1" hangingPunct="1"/>
            <a:r>
              <a:rPr lang="ru-RU" altLang="ru-RU" sz="1400" dirty="0">
                <a:solidFill>
                  <a:prstClr val="black"/>
                </a:solidFill>
              </a:rPr>
              <a:t>      </a:t>
            </a:r>
            <a:r>
              <a:rPr lang="ru-RU" altLang="ru-RU" sz="1400" dirty="0" smtClean="0">
                <a:solidFill>
                  <a:prstClr val="black"/>
                </a:solidFill>
              </a:rPr>
              <a:t>   В </a:t>
            </a:r>
            <a:r>
              <a:rPr lang="ru-RU" altLang="ru-RU" sz="1400" dirty="0">
                <a:solidFill>
                  <a:prstClr val="black"/>
                </a:solidFill>
              </a:rPr>
              <a:t>разрешении на использование земель или земельного участка, находящихся в государственной или муниципальной собственности, указываются </a:t>
            </a:r>
            <a:r>
              <a:rPr lang="ru-RU" altLang="ru-RU" sz="1400" b="1" u="sng" dirty="0">
                <a:solidFill>
                  <a:prstClr val="black"/>
                </a:solidFill>
              </a:rPr>
              <a:t>кадастровый номер</a:t>
            </a:r>
            <a:r>
              <a:rPr lang="ru-RU" altLang="ru-RU" sz="1400" dirty="0">
                <a:solidFill>
                  <a:prstClr val="black"/>
                </a:solidFill>
              </a:rPr>
              <a:t> земельного участка в случае, если планируется использование всего земельного участка, </a:t>
            </a:r>
            <a:r>
              <a:rPr lang="ru-RU" altLang="ru-RU" sz="1400" b="1" u="sng" dirty="0">
                <a:solidFill>
                  <a:prstClr val="black"/>
                </a:solidFill>
              </a:rPr>
              <a:t>или координаты</a:t>
            </a:r>
            <a:r>
              <a:rPr lang="ru-RU" altLang="ru-RU" sz="1400" dirty="0">
                <a:solidFill>
                  <a:prstClr val="black"/>
                </a:solidFill>
              </a:rPr>
              <a:t> характерных точек границ территории в случае, если планируется использование земель или части земельного участка</a:t>
            </a:r>
            <a:r>
              <a:rPr lang="ru-RU" altLang="ru-RU" sz="1400" dirty="0" smtClean="0">
                <a:solidFill>
                  <a:prstClr val="black"/>
                </a:solidFill>
              </a:rPr>
              <a:t>.</a:t>
            </a:r>
          </a:p>
          <a:p>
            <a:pPr algn="just" eaLnBrk="1" hangingPunct="1"/>
            <a:r>
              <a:rPr lang="ru-RU" altLang="ru-RU" sz="1400" dirty="0">
                <a:solidFill>
                  <a:prstClr val="black"/>
                </a:solidFill>
              </a:rPr>
              <a:t>           Действие разрешения на использование земель или земельного участка, </a:t>
            </a:r>
            <a:r>
              <a:rPr lang="ru-RU" altLang="ru-RU" sz="1400" dirty="0" smtClean="0">
                <a:solidFill>
                  <a:prstClr val="black"/>
                </a:solidFill>
              </a:rPr>
              <a:t>прекращается </a:t>
            </a:r>
            <a:r>
              <a:rPr lang="ru-RU" altLang="ru-RU" sz="1400" b="1" u="sng" dirty="0">
                <a:solidFill>
                  <a:prstClr val="black"/>
                </a:solidFill>
              </a:rPr>
              <a:t>со дня предоставления </a:t>
            </a:r>
            <a:r>
              <a:rPr lang="ru-RU" altLang="ru-RU" sz="1400" dirty="0">
                <a:solidFill>
                  <a:prstClr val="black"/>
                </a:solidFill>
              </a:rPr>
              <a:t>земельного участка гражданину или юридическому </a:t>
            </a:r>
            <a:r>
              <a:rPr lang="ru-RU" altLang="ru-RU" sz="1400" dirty="0" smtClean="0">
                <a:solidFill>
                  <a:prstClr val="black"/>
                </a:solidFill>
              </a:rPr>
              <a:t>лицу.</a:t>
            </a:r>
          </a:p>
          <a:p>
            <a:pPr algn="just" eaLnBrk="1" hangingPunct="1"/>
            <a:r>
              <a:rPr lang="ru-RU" altLang="ru-RU" sz="1400" dirty="0">
                <a:solidFill>
                  <a:prstClr val="black"/>
                </a:solidFill>
              </a:rPr>
              <a:t>          </a:t>
            </a:r>
            <a:r>
              <a:rPr lang="ru-RU" altLang="ru-RU" sz="1400" dirty="0" smtClean="0">
                <a:solidFill>
                  <a:prstClr val="black"/>
                </a:solidFill>
              </a:rPr>
              <a:t>Разрешение </a:t>
            </a:r>
            <a:r>
              <a:rPr lang="ru-RU" altLang="ru-RU" sz="1400" dirty="0">
                <a:solidFill>
                  <a:prstClr val="black"/>
                </a:solidFill>
              </a:rPr>
              <a:t>уполномоченного органа не дает лицу, в отношении которого оно принято, </a:t>
            </a:r>
            <a:r>
              <a:rPr lang="ru-RU" altLang="ru-RU" sz="1400" b="1" u="sng" dirty="0">
                <a:solidFill>
                  <a:prstClr val="black"/>
                </a:solidFill>
              </a:rPr>
              <a:t>право на строительство </a:t>
            </a:r>
            <a:r>
              <a:rPr lang="ru-RU" altLang="ru-RU" sz="1400" dirty="0">
                <a:solidFill>
                  <a:prstClr val="black"/>
                </a:solidFill>
              </a:rPr>
              <a:t>или реконструкцию объектов капитального строительства</a:t>
            </a:r>
            <a:r>
              <a:rPr lang="ru-RU" altLang="ru-RU" sz="1400" dirty="0" smtClean="0">
                <a:solidFill>
                  <a:prstClr val="black"/>
                </a:solidFill>
              </a:rPr>
              <a:t>.</a:t>
            </a:r>
            <a:endParaRPr lang="ru-RU" altLang="ru-RU" sz="18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91188"/>
            <a:ext cx="3962772" cy="51845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        Использование земель и земельных участков на основании разрешения:</a:t>
            </a: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       1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) проведение инженерных изысканий;</a:t>
            </a: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       2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) капитальный или текущий ремонт линейного объекта;</a:t>
            </a: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       3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) строительство временных или вспомогательных сооружений (включая ограждения, бытовки, навесы), складирование строительных и иных материалов, техники для обеспечения строительства, реконструкции линейных объектов федерального, регионального или местного значения;</a:t>
            </a: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       4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) осуществление геологического изучения недр;</a:t>
            </a: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       5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) осуществление деятельности в целях сохранения и развития традиционных образа жизни, хозяйствования и промыслов коренных малочисленных народов Севера, Сибири и Дальнего Востока Российской Федерации в местах их традиционного проживания и традиционной хозяйственной деятельности, за исключением земель и земельных участков в границах земель лесного фонда;</a:t>
            </a: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       6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) размещение нестационарных торговых объектов, рекламных конструкций, а также иных объектов, виды которых устанавливаются Правительством Российской </a:t>
            </a:r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Федерации.</a:t>
            </a: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       Размещение 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нестационарных торговых объектов на землях или земельных участках, находящихся в государственной или муниципальной </a:t>
            </a:r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собственности                        осуществляется в соответствии со схемой 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размещения нестационарных торговых </a:t>
            </a:r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объектов (Федеральный 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законом от </a:t>
            </a:r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28.12.2009 № 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381-ФЗ </a:t>
            </a:r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«Об </a:t>
            </a:r>
            <a:r>
              <a:rPr lang="ru-RU" sz="1000" dirty="0">
                <a:solidFill>
                  <a:prstClr val="black"/>
                </a:solidFill>
                <a:cs typeface="Arial" charset="0"/>
              </a:rPr>
              <a:t>основах государственного регулирования торговой деятельности в Российской </a:t>
            </a:r>
            <a:r>
              <a:rPr lang="ru-RU" sz="1000" dirty="0" smtClean="0">
                <a:solidFill>
                  <a:prstClr val="black"/>
                </a:solidFill>
                <a:cs typeface="Arial" charset="0"/>
              </a:rPr>
              <a:t>Федерации»).</a:t>
            </a:r>
            <a:endParaRPr lang="ru-RU" sz="10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51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468313" y="549275"/>
            <a:ext cx="83534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prstClr val="black"/>
                </a:solidFill>
              </a:rPr>
              <a:t>ПЕРЕРАСПРЕДЕЛЕНИЕ </a:t>
            </a:r>
            <a:endParaRPr lang="ru-RU" altLang="ru-RU" sz="2400" b="1" dirty="0" smtClean="0">
              <a:solidFill>
                <a:prstClr val="black"/>
              </a:solidFill>
            </a:endParaRPr>
          </a:p>
          <a:p>
            <a:pPr algn="ctr" eaLnBrk="1" hangingPunct="1"/>
            <a:r>
              <a:rPr lang="ru-RU" altLang="ru-RU" sz="2400" b="1" dirty="0" smtClean="0">
                <a:solidFill>
                  <a:prstClr val="black"/>
                </a:solidFill>
              </a:rPr>
              <a:t>ЗЕМЕЛЬ </a:t>
            </a:r>
            <a:r>
              <a:rPr lang="ru-RU" altLang="ru-RU" sz="2400" b="1" dirty="0">
                <a:solidFill>
                  <a:prstClr val="black"/>
                </a:solidFill>
              </a:rPr>
              <a:t>И (ИЛИ) </a:t>
            </a:r>
            <a:r>
              <a:rPr lang="ru-RU" altLang="ru-RU" sz="2400" b="1" dirty="0" smtClean="0">
                <a:solidFill>
                  <a:prstClr val="black"/>
                </a:solidFill>
              </a:rPr>
              <a:t>ЗЕМЕЛЬНЫХ УЧАСТКОВ</a:t>
            </a:r>
            <a:endParaRPr lang="ru-RU" altLang="ru-RU" sz="2400" b="1" dirty="0">
              <a:solidFill>
                <a:prstClr val="black"/>
              </a:solidFill>
            </a:endParaRP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4187132" y="1714563"/>
            <a:ext cx="4609009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ru-RU" altLang="ru-RU" sz="1200" dirty="0" smtClean="0">
                <a:solidFill>
                  <a:prstClr val="black"/>
                </a:solidFill>
              </a:rPr>
              <a:t>           Федеральным законом установлены:</a:t>
            </a:r>
          </a:p>
          <a:p>
            <a:pPr algn="just" eaLnBrk="1" hangingPunct="1"/>
            <a:r>
              <a:rPr lang="ru-RU" altLang="ru-RU" sz="1200" dirty="0">
                <a:solidFill>
                  <a:prstClr val="black"/>
                </a:solidFill>
              </a:rPr>
              <a:t> </a:t>
            </a:r>
            <a:r>
              <a:rPr lang="ru-RU" altLang="ru-RU" sz="1200" dirty="0" smtClean="0">
                <a:solidFill>
                  <a:prstClr val="black"/>
                </a:solidFill>
              </a:rPr>
              <a:t>          1</a:t>
            </a:r>
            <a:r>
              <a:rPr lang="ru-RU" altLang="ru-RU" sz="1200" dirty="0">
                <a:solidFill>
                  <a:prstClr val="black"/>
                </a:solidFill>
              </a:rPr>
              <a:t>) </a:t>
            </a:r>
            <a:r>
              <a:rPr lang="ru-RU" altLang="ru-RU" sz="1200" dirty="0" smtClean="0">
                <a:solidFill>
                  <a:prstClr val="black"/>
                </a:solidFill>
              </a:rPr>
              <a:t>случаи </a:t>
            </a:r>
            <a:r>
              <a:rPr lang="ru-RU" altLang="ru-RU" sz="1200" dirty="0">
                <a:solidFill>
                  <a:prstClr val="black"/>
                </a:solidFill>
              </a:rPr>
              <a:t>и основания перераспределения земель и (или) земельных участков, находящихся в государственной или муниципальной собственности, между </a:t>
            </a:r>
            <a:r>
              <a:rPr lang="ru-RU" altLang="ru-RU" sz="1200" dirty="0" smtClean="0">
                <a:solidFill>
                  <a:prstClr val="black"/>
                </a:solidFill>
              </a:rPr>
              <a:t>собой;</a:t>
            </a:r>
          </a:p>
          <a:p>
            <a:pPr algn="just" eaLnBrk="1" hangingPunct="1"/>
            <a:r>
              <a:rPr lang="ru-RU" altLang="ru-RU" sz="1200" dirty="0">
                <a:solidFill>
                  <a:prstClr val="black"/>
                </a:solidFill>
              </a:rPr>
              <a:t>           </a:t>
            </a:r>
            <a:r>
              <a:rPr lang="ru-RU" altLang="ru-RU" sz="1200" dirty="0" smtClean="0">
                <a:solidFill>
                  <a:prstClr val="black"/>
                </a:solidFill>
              </a:rPr>
              <a:t>2) случаи </a:t>
            </a:r>
            <a:r>
              <a:rPr lang="ru-RU" altLang="ru-RU" sz="1200" dirty="0">
                <a:solidFill>
                  <a:prstClr val="black"/>
                </a:solidFill>
              </a:rPr>
              <a:t>и основания перераспределения земель и (или) земельных участков, находящихся в государственной или муниципальной собственности, и земельных участков, находящихся в частной </a:t>
            </a:r>
            <a:r>
              <a:rPr lang="ru-RU" altLang="ru-RU" sz="1200" dirty="0" smtClean="0">
                <a:solidFill>
                  <a:prstClr val="black"/>
                </a:solidFill>
              </a:rPr>
              <a:t>собственности;</a:t>
            </a:r>
            <a:endParaRPr lang="ru-RU" altLang="ru-RU" sz="1200" dirty="0">
              <a:solidFill>
                <a:prstClr val="black"/>
              </a:solidFill>
            </a:endParaRPr>
          </a:p>
          <a:p>
            <a:pPr algn="just" eaLnBrk="1" hangingPunct="1"/>
            <a:r>
              <a:rPr lang="ru-RU" altLang="ru-RU" sz="1200" dirty="0">
                <a:solidFill>
                  <a:prstClr val="black"/>
                </a:solidFill>
              </a:rPr>
              <a:t>           3) </a:t>
            </a:r>
            <a:r>
              <a:rPr lang="ru-RU" altLang="ru-RU" sz="1200" dirty="0" smtClean="0">
                <a:solidFill>
                  <a:prstClr val="black"/>
                </a:solidFill>
              </a:rPr>
              <a:t>порядок </a:t>
            </a:r>
            <a:r>
              <a:rPr lang="ru-RU" altLang="ru-RU" sz="1200" dirty="0">
                <a:solidFill>
                  <a:prstClr val="black"/>
                </a:solidFill>
              </a:rPr>
              <a:t>заключения соглашения о перераспределении земель и (или) земельных участков, находящихся в государственной или муниципальной собственности, и земельных участков, находящихся в частной </a:t>
            </a:r>
            <a:r>
              <a:rPr lang="ru-RU" altLang="ru-RU" sz="1200" dirty="0" smtClean="0">
                <a:solidFill>
                  <a:prstClr val="black"/>
                </a:solidFill>
              </a:rPr>
              <a:t>собственности.</a:t>
            </a:r>
            <a:endParaRPr lang="ru-RU" altLang="ru-RU" sz="1200" dirty="0">
              <a:solidFill>
                <a:prstClr val="black"/>
              </a:solidFill>
            </a:endParaRPr>
          </a:p>
          <a:p>
            <a:pPr algn="just" eaLnBrk="1" hangingPunct="1"/>
            <a:r>
              <a:rPr lang="ru-RU" altLang="ru-RU" sz="1000" dirty="0" smtClean="0">
                <a:solidFill>
                  <a:prstClr val="black"/>
                </a:solidFill>
              </a:rPr>
              <a:t>           </a:t>
            </a:r>
            <a:endParaRPr lang="ru-RU" altLang="ru-RU" sz="1000" dirty="0">
              <a:solidFill>
                <a:prstClr val="black"/>
              </a:solidFill>
            </a:endParaRPr>
          </a:p>
        </p:txBody>
      </p:sp>
      <p:pic>
        <p:nvPicPr>
          <p:cNvPr id="4" name="Рисунок 3" descr="565901_html_m4bc409bd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5129" y="1700808"/>
            <a:ext cx="3512814" cy="213193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96033" y="4431873"/>
            <a:ext cx="8352928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ru-RU" altLang="ru-RU" sz="1000" dirty="0">
                <a:solidFill>
                  <a:prstClr val="black"/>
                </a:solidFill>
              </a:rPr>
              <a:t>        </a:t>
            </a:r>
            <a:r>
              <a:rPr lang="ru-RU" altLang="ru-RU" sz="1000" dirty="0" smtClean="0">
                <a:solidFill>
                  <a:prstClr val="black"/>
                </a:solidFill>
              </a:rPr>
              <a:t>Перераспределение </a:t>
            </a:r>
            <a:r>
              <a:rPr lang="ru-RU" altLang="ru-RU" sz="1000" dirty="0">
                <a:solidFill>
                  <a:prstClr val="black"/>
                </a:solidFill>
              </a:rPr>
              <a:t>земель или земельных участков осуществляется на основании соглашений между уполномоченными </a:t>
            </a:r>
            <a:r>
              <a:rPr lang="ru-RU" altLang="ru-RU" sz="1000" dirty="0" smtClean="0">
                <a:solidFill>
                  <a:prstClr val="black"/>
                </a:solidFill>
              </a:rPr>
              <a:t>органами в соответствии:</a:t>
            </a:r>
          </a:p>
          <a:p>
            <a:pPr algn="just" eaLnBrk="1" hangingPunct="1"/>
            <a:r>
              <a:rPr lang="ru-RU" altLang="ru-RU" sz="1000" dirty="0">
                <a:solidFill>
                  <a:prstClr val="black"/>
                </a:solidFill>
              </a:rPr>
              <a:t>        </a:t>
            </a:r>
            <a:r>
              <a:rPr lang="ru-RU" altLang="ru-RU" sz="1000" dirty="0" smtClean="0">
                <a:solidFill>
                  <a:prstClr val="black"/>
                </a:solidFill>
              </a:rPr>
              <a:t>утвержденным </a:t>
            </a:r>
            <a:r>
              <a:rPr lang="ru-RU" altLang="ru-RU" sz="1000" b="1" u="sng" dirty="0" smtClean="0">
                <a:solidFill>
                  <a:prstClr val="black"/>
                </a:solidFill>
              </a:rPr>
              <a:t>проектом </a:t>
            </a:r>
            <a:r>
              <a:rPr lang="ru-RU" altLang="ru-RU" sz="1000" b="1" u="sng" dirty="0">
                <a:solidFill>
                  <a:prstClr val="black"/>
                </a:solidFill>
              </a:rPr>
              <a:t>межевания </a:t>
            </a:r>
            <a:r>
              <a:rPr lang="ru-RU" altLang="ru-RU" sz="1000" dirty="0" smtClean="0">
                <a:solidFill>
                  <a:prstClr val="black"/>
                </a:solidFill>
              </a:rPr>
              <a:t>территории;</a:t>
            </a:r>
          </a:p>
          <a:p>
            <a:pPr algn="just" eaLnBrk="1" hangingPunct="1"/>
            <a:r>
              <a:rPr lang="ru-RU" altLang="ru-RU" sz="1000" dirty="0">
                <a:solidFill>
                  <a:prstClr val="black"/>
                </a:solidFill>
              </a:rPr>
              <a:t> </a:t>
            </a:r>
            <a:r>
              <a:rPr lang="ru-RU" altLang="ru-RU" sz="1000" dirty="0" smtClean="0">
                <a:solidFill>
                  <a:prstClr val="black"/>
                </a:solidFill>
              </a:rPr>
              <a:t>       </a:t>
            </a:r>
            <a:r>
              <a:rPr lang="ru-RU" altLang="ru-RU" sz="1000" b="1" u="sng" dirty="0" smtClean="0">
                <a:solidFill>
                  <a:prstClr val="black"/>
                </a:solidFill>
              </a:rPr>
              <a:t>схемой расположения </a:t>
            </a:r>
            <a:r>
              <a:rPr lang="ru-RU" altLang="ru-RU" sz="1000" dirty="0" smtClean="0">
                <a:solidFill>
                  <a:prstClr val="black"/>
                </a:solidFill>
              </a:rPr>
              <a:t>земельного участка, в случае отсутствия утвержденного проекта межевания территории.</a:t>
            </a:r>
          </a:p>
          <a:p>
            <a:pPr algn="just" eaLnBrk="1" hangingPunct="1"/>
            <a:r>
              <a:rPr lang="ru-RU" altLang="ru-RU" sz="1000" dirty="0">
                <a:solidFill>
                  <a:prstClr val="black"/>
                </a:solidFill>
              </a:rPr>
              <a:t>        </a:t>
            </a:r>
            <a:r>
              <a:rPr lang="ru-RU" altLang="ru-RU" sz="1000" dirty="0" smtClean="0">
                <a:solidFill>
                  <a:prstClr val="black"/>
                </a:solidFill>
              </a:rPr>
              <a:t>Соглашение </a:t>
            </a:r>
            <a:r>
              <a:rPr lang="ru-RU" altLang="ru-RU" sz="1000" dirty="0">
                <a:solidFill>
                  <a:prstClr val="black"/>
                </a:solidFill>
              </a:rPr>
              <a:t>о перераспределении земель и (или) земельных участков, находящихся в государственной или муниципальной собственности, должно содержать </a:t>
            </a:r>
            <a:r>
              <a:rPr lang="ru-RU" altLang="ru-RU" sz="1000" b="1" u="sng" dirty="0">
                <a:solidFill>
                  <a:prstClr val="black"/>
                </a:solidFill>
              </a:rPr>
              <a:t>обязательство сторон </a:t>
            </a:r>
            <a:r>
              <a:rPr lang="ru-RU" altLang="ru-RU" sz="1000" dirty="0">
                <a:solidFill>
                  <a:prstClr val="black"/>
                </a:solidFill>
              </a:rPr>
              <a:t>по обеспечению образования земельных участков, включая распределение бремени расходов, связанных с выполнением кадастровых работ по образованию земельных участков, а также информацию о правах, возникающих на образуемые земельные участки</a:t>
            </a:r>
            <a:r>
              <a:rPr lang="ru-RU" altLang="ru-RU" sz="1000" dirty="0" smtClean="0">
                <a:solidFill>
                  <a:prstClr val="black"/>
                </a:solidFill>
              </a:rPr>
              <a:t>.</a:t>
            </a:r>
          </a:p>
          <a:p>
            <a:pPr algn="just" eaLnBrk="1" hangingPunct="1"/>
            <a:r>
              <a:rPr lang="ru-RU" altLang="ru-RU" sz="1000" dirty="0">
                <a:solidFill>
                  <a:prstClr val="black"/>
                </a:solidFill>
              </a:rPr>
              <a:t>         </a:t>
            </a:r>
            <a:r>
              <a:rPr lang="ru-RU" altLang="ru-RU" sz="1000" dirty="0" smtClean="0">
                <a:solidFill>
                  <a:prstClr val="black"/>
                </a:solidFill>
              </a:rPr>
              <a:t>Перераспределение </a:t>
            </a:r>
            <a:r>
              <a:rPr lang="ru-RU" altLang="ru-RU" sz="1000" dirty="0">
                <a:solidFill>
                  <a:prstClr val="black"/>
                </a:solidFill>
              </a:rPr>
              <a:t>земель и (или) земельных участков, находящихся в государственной или муниципальной собственности, и земельных участков, находящихся в собственности граждан и предназначенных для ведения личного подсобного хозяйства, огородничества, садоводства, дачного хозяйства, индивидуального жилищного строительства, при условии, что площадь земельных участков, находящихся в собственности граждан, увеличивается в результате этого перераспределения </a:t>
            </a:r>
            <a:r>
              <a:rPr lang="ru-RU" altLang="ru-RU" sz="1000" b="1" u="sng" dirty="0">
                <a:solidFill>
                  <a:prstClr val="black"/>
                </a:solidFill>
              </a:rPr>
              <a:t>не более чем до установленных предельных максимальных размеров </a:t>
            </a:r>
            <a:r>
              <a:rPr lang="ru-RU" altLang="ru-RU" sz="1000" dirty="0">
                <a:solidFill>
                  <a:prstClr val="black"/>
                </a:solidFill>
              </a:rPr>
              <a:t>земельных </a:t>
            </a:r>
            <a:r>
              <a:rPr lang="ru-RU" altLang="ru-RU" sz="1000" dirty="0" smtClean="0">
                <a:solidFill>
                  <a:prstClr val="black"/>
                </a:solidFill>
              </a:rPr>
              <a:t>участков. Такое перераспределение земельных участков осуществляется </a:t>
            </a:r>
            <a:r>
              <a:rPr lang="ru-RU" altLang="ru-RU" sz="1000" b="1" u="sng" dirty="0" smtClean="0">
                <a:solidFill>
                  <a:prstClr val="black"/>
                </a:solidFill>
              </a:rPr>
              <a:t>за плату</a:t>
            </a:r>
            <a:r>
              <a:rPr lang="ru-RU" altLang="ru-RU" sz="1000" dirty="0" smtClean="0">
                <a:solidFill>
                  <a:prstClr val="black"/>
                </a:solidFill>
              </a:rPr>
              <a:t>, установленной уполномоченным органом.</a:t>
            </a:r>
            <a:endParaRPr lang="ru-RU" altLang="ru-RU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06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9076C39-91FB-4003-8806-5FD1CEC319C4}" type="slidenum">
              <a:rPr lang="ru-RU" altLang="ru-RU" sz="1200">
                <a:solidFill>
                  <a:srgbClr val="898989"/>
                </a:solidFill>
              </a:rPr>
              <a:pPr/>
              <a:t>19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717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86581" y="318269"/>
            <a:ext cx="7958138" cy="917575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dirty="0"/>
              <a:t> </a:t>
            </a:r>
            <a:r>
              <a:rPr lang="ru-RU" altLang="ru-RU" sz="1800" dirty="0"/>
              <a:t>Порядок заключения соглашения о перераспределении земель </a:t>
            </a: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r>
              <a:rPr lang="ru-RU" altLang="ru-RU" sz="1800" dirty="0" smtClean="0"/>
              <a:t>и </a:t>
            </a:r>
            <a:r>
              <a:rPr lang="ru-RU" altLang="ru-RU" sz="1800" dirty="0"/>
              <a:t>(или) земельных участков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817183358"/>
              </p:ext>
            </p:extLst>
          </p:nvPr>
        </p:nvGraphicFramePr>
        <p:xfrm>
          <a:off x="1907704" y="1700808"/>
          <a:ext cx="9865096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181" name="TextBox 5"/>
          <p:cNvSpPr txBox="1">
            <a:spLocks noChangeArrowheads="1"/>
          </p:cNvSpPr>
          <p:nvPr/>
        </p:nvSpPr>
        <p:spPr bwMode="auto">
          <a:xfrm>
            <a:off x="179512" y="2646888"/>
            <a:ext cx="151216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200" b="1" dirty="0" smtClean="0">
                <a:solidFill>
                  <a:prstClr val="black"/>
                </a:solidFill>
              </a:rPr>
              <a:t>Направление заинтересованным лицом заявления</a:t>
            </a:r>
          </a:p>
        </p:txBody>
      </p:sp>
      <p:sp>
        <p:nvSpPr>
          <p:cNvPr id="7190" name="TextBox 45"/>
          <p:cNvSpPr txBox="1">
            <a:spLocks noChangeArrowheads="1"/>
          </p:cNvSpPr>
          <p:nvPr/>
        </p:nvSpPr>
        <p:spPr bwMode="auto">
          <a:xfrm>
            <a:off x="439575" y="4660319"/>
            <a:ext cx="83407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 eaLnBrk="1" hangingPunct="1"/>
            <a:r>
              <a:rPr lang="ru-RU" altLang="ru-RU" sz="1400" dirty="0">
                <a:solidFill>
                  <a:prstClr val="black"/>
                </a:solidFill>
              </a:rPr>
              <a:t>          </a:t>
            </a:r>
            <a:r>
              <a:rPr lang="ru-RU" altLang="ru-RU" sz="1400" dirty="0" smtClean="0">
                <a:solidFill>
                  <a:prstClr val="black"/>
                </a:solidFill>
              </a:rPr>
              <a:t>Заинтересованное лицо</a:t>
            </a:r>
            <a:r>
              <a:rPr lang="ru-RU" altLang="ru-RU" sz="1400" dirty="0">
                <a:solidFill>
                  <a:prstClr val="black"/>
                </a:solidFill>
              </a:rPr>
              <a:t>, </a:t>
            </a:r>
            <a:r>
              <a:rPr lang="ru-RU" altLang="ru-RU" sz="1400" dirty="0" smtClean="0">
                <a:solidFill>
                  <a:prstClr val="black"/>
                </a:solidFill>
              </a:rPr>
              <a:t>обеспечивает </a:t>
            </a:r>
            <a:r>
              <a:rPr lang="ru-RU" altLang="ru-RU" sz="1400" dirty="0">
                <a:solidFill>
                  <a:prstClr val="black"/>
                </a:solidFill>
              </a:rPr>
              <a:t>выполнение кадастровых </a:t>
            </a:r>
            <a:r>
              <a:rPr lang="ru-RU" altLang="ru-RU" sz="1400" dirty="0" smtClean="0">
                <a:solidFill>
                  <a:prstClr val="black"/>
                </a:solidFill>
              </a:rPr>
              <a:t>работ.</a:t>
            </a:r>
          </a:p>
          <a:p>
            <a:pPr marL="0" indent="0" algn="just" eaLnBrk="1" hangingPunct="1"/>
            <a:r>
              <a:rPr lang="ru-RU" altLang="ru-RU" sz="1400" dirty="0" smtClean="0">
                <a:solidFill>
                  <a:prstClr val="black"/>
                </a:solidFill>
              </a:rPr>
              <a:t>          Уполномоченный </a:t>
            </a:r>
            <a:r>
              <a:rPr lang="ru-RU" altLang="ru-RU" sz="1400" dirty="0">
                <a:solidFill>
                  <a:prstClr val="black"/>
                </a:solidFill>
              </a:rPr>
              <a:t>орган отказывает в заключении соглашения о перераспределении земельных участков в случае, если площадь земельного участка, на который возникает право частной собственности, превышает площадь такого земельного участка, указанную в схеме расположения земельного участка или проекте межевания территории, в соответствии с которыми такой земельный участок был образован, более чем </a:t>
            </a:r>
            <a:r>
              <a:rPr lang="ru-RU" altLang="ru-RU" sz="1400" b="1" u="sng" dirty="0">
                <a:solidFill>
                  <a:prstClr val="black"/>
                </a:solidFill>
              </a:rPr>
              <a:t>на десять процентов.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2004950" y="1504712"/>
            <a:ext cx="1048888" cy="814522"/>
            <a:chOff x="12474" y="872689"/>
            <a:chExt cx="1048888" cy="814522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2474" y="872689"/>
              <a:ext cx="1048888" cy="814522"/>
            </a:xfrm>
            <a:prstGeom prst="roundRect">
              <a:avLst>
                <a:gd name="adj" fmla="val 10000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36331" y="896546"/>
              <a:ext cx="1001174" cy="7668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700" dirty="0"/>
                <a:t>С</a:t>
              </a:r>
              <a:r>
                <a:rPr lang="ru-RU" sz="700" dirty="0" smtClean="0"/>
                <a:t>огласие </a:t>
              </a:r>
              <a:r>
                <a:rPr lang="ru-RU" sz="700" dirty="0"/>
                <a:t>на заключение соглашения о </a:t>
              </a:r>
              <a:r>
                <a:rPr lang="ru-RU" sz="700" dirty="0" smtClean="0"/>
                <a:t>перераспределении (при наличии проекта межевания)</a:t>
              </a:r>
              <a:endParaRPr lang="ru-RU" sz="700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2017892" y="3662477"/>
            <a:ext cx="1048888" cy="814522"/>
            <a:chOff x="-2103521" y="1609229"/>
            <a:chExt cx="1048888" cy="814522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-2103521" y="1609229"/>
              <a:ext cx="1048888" cy="814522"/>
            </a:xfrm>
            <a:prstGeom prst="roundRect">
              <a:avLst>
                <a:gd name="adj" fmla="val 10000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-2101032" y="1609229"/>
              <a:ext cx="1001174" cy="7668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700" dirty="0"/>
                <a:t> </a:t>
              </a:r>
              <a:r>
                <a:rPr lang="ru-RU" sz="700" dirty="0" smtClean="0"/>
                <a:t>Принятие решения об </a:t>
              </a:r>
              <a:r>
                <a:rPr lang="ru-RU" sz="700" dirty="0"/>
                <a:t>отказе в заключении соглашения о перераспределении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 rot="2574206">
            <a:off x="3079151" y="2177190"/>
            <a:ext cx="861983" cy="183910"/>
            <a:chOff x="1163806" y="1143584"/>
            <a:chExt cx="217259" cy="260124"/>
          </a:xfrm>
        </p:grpSpPr>
        <p:sp>
          <p:nvSpPr>
            <p:cNvPr id="19" name="Стрелка вправо 18"/>
            <p:cNvSpPr/>
            <p:nvPr/>
          </p:nvSpPr>
          <p:spPr>
            <a:xfrm rot="21535807">
              <a:off x="1163806" y="1143584"/>
              <a:ext cx="217259" cy="26012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Стрелка вправо 4"/>
            <p:cNvSpPr/>
            <p:nvPr/>
          </p:nvSpPr>
          <p:spPr>
            <a:xfrm rot="21535807">
              <a:off x="1163812" y="1196217"/>
              <a:ext cx="152081" cy="1560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00" kern="1200"/>
            </a:p>
          </p:txBody>
        </p:sp>
      </p:grpSp>
      <p:grpSp>
        <p:nvGrpSpPr>
          <p:cNvPr id="21" name="Группа 20"/>
          <p:cNvGrpSpPr/>
          <p:nvPr/>
        </p:nvGrpSpPr>
        <p:grpSpPr>
          <a:xfrm rot="13309753">
            <a:off x="1070499" y="3586412"/>
            <a:ext cx="861983" cy="194109"/>
            <a:chOff x="1163806" y="1143584"/>
            <a:chExt cx="217259" cy="260124"/>
          </a:xfrm>
        </p:grpSpPr>
        <p:sp>
          <p:nvSpPr>
            <p:cNvPr id="22" name="Стрелка вправо 21"/>
            <p:cNvSpPr/>
            <p:nvPr/>
          </p:nvSpPr>
          <p:spPr>
            <a:xfrm rot="21535807">
              <a:off x="1163806" y="1143584"/>
              <a:ext cx="217259" cy="26012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Стрелка вправо 4"/>
            <p:cNvSpPr/>
            <p:nvPr/>
          </p:nvSpPr>
          <p:spPr>
            <a:xfrm rot="21535807">
              <a:off x="1163812" y="1196217"/>
              <a:ext cx="152081" cy="1560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07777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5"/>
          <p:cNvSpPr txBox="1">
            <a:spLocks noChangeArrowheads="1"/>
          </p:cNvSpPr>
          <p:nvPr/>
        </p:nvSpPr>
        <p:spPr bwMode="auto">
          <a:xfrm>
            <a:off x="4716463" y="1773238"/>
            <a:ext cx="3743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Calibri" pitchFamily="34" charset="0"/>
              <a:buAutoNum type="arabicPeriod" startAt="4"/>
            </a:pPr>
            <a:endParaRPr lang="ru-RU" altLang="ru-RU" sz="1000">
              <a:latin typeface="Arial" charset="0"/>
            </a:endParaRPr>
          </a:p>
          <a:p>
            <a:pPr eaLnBrk="1" hangingPunct="1">
              <a:buFont typeface="Calibri" pitchFamily="34" charset="0"/>
              <a:buAutoNum type="arabicPeriod" startAt="4"/>
            </a:pPr>
            <a:endParaRPr lang="ru-RU" altLang="ru-RU" sz="1800">
              <a:latin typeface="Arial" charset="0"/>
            </a:endParaRPr>
          </a:p>
        </p:txBody>
      </p:sp>
      <p:sp>
        <p:nvSpPr>
          <p:cNvPr id="4099" name="Заголовок 1"/>
          <p:cNvSpPr txBox="1">
            <a:spLocks/>
          </p:cNvSpPr>
          <p:nvPr/>
        </p:nvSpPr>
        <p:spPr bwMode="auto">
          <a:xfrm>
            <a:off x="539750" y="522922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ru-RU" altLang="ru-RU" sz="2400" b="1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755650" y="3357563"/>
            <a:ext cx="77057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marL="0" indent="0" algn="just" eaLnBrk="1" hangingPunct="1">
              <a:lnSpc>
                <a:spcPct val="130000"/>
              </a:lnSpc>
              <a:defRPr/>
            </a:pPr>
            <a:r>
              <a:rPr lang="ru-RU" sz="1200" dirty="0" smtClean="0">
                <a:cs typeface="+mn-cs"/>
              </a:rPr>
              <a:t>. </a:t>
            </a:r>
          </a:p>
          <a:p>
            <a:pPr eaLnBrk="1" hangingPunct="1">
              <a:buFont typeface="Calibri" charset="0"/>
              <a:buAutoNum type="arabicPeriod"/>
              <a:defRPr/>
            </a:pPr>
            <a:endParaRPr lang="ru-RU" sz="1000" dirty="0" smtClean="0">
              <a:cs typeface="+mn-cs"/>
            </a:endParaRPr>
          </a:p>
        </p:txBody>
      </p:sp>
      <p:graphicFrame>
        <p:nvGraphicFramePr>
          <p:cNvPr id="2183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884742"/>
              </p:ext>
            </p:extLst>
          </p:nvPr>
        </p:nvGraphicFramePr>
        <p:xfrm>
          <a:off x="250825" y="47625"/>
          <a:ext cx="8416925" cy="6640514"/>
        </p:xfrm>
        <a:graphic>
          <a:graphicData uri="http://schemas.openxmlformats.org/drawingml/2006/table">
            <a:tbl>
              <a:tblPr/>
              <a:tblGrid>
                <a:gridCol w="208274"/>
                <a:gridCol w="3128843"/>
                <a:gridCol w="5079808"/>
              </a:tblGrid>
              <a:tr h="13411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Поручение Президента  РФ по итогам президиума Госсовета 9 октября 2012 года по земельным вопросам </a:t>
                      </a: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установить возможность и порядок образования земельных участков гражданами и юридическими лицами за счет собственных средств из земель, находящихся в государственной или муниципальной собственности, предусмотрев обязанность органов государственной власти РФ и органов местного самоуправления выставлять такие земельные участки на торги в установленные сроки по заявлениям граждан и юридических лиц.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525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1189038" indent="-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749425" indent="-3810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2271713" indent="-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7940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32512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7084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41656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6228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95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Поручение Президента РФ по итогам президиума  Госсовета 29 ноября 2012 года по Дальнему востоку </a:t>
                      </a: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827088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235075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43063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целях повышения привлекательности условий для жизни на территории Дальнего Востока и Забайкалья, улучшения демографической ситуации: определить порядок предоставления на безвозмездной основе земельных участков для индивидуального жилищного строительства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64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Послания Президента  РФ Федеральному Собранию РФ </a:t>
                      </a: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 </a:t>
                      </a: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декабря 2013 г. </a:t>
                      </a:r>
                      <a:endParaRPr kumimoji="0" lang="ru-RU" alt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обеспечить внесение в законодательство изменений, предусматривающих: упрощение процедуры предоставления земельных участков, находящихся в государственной или муниципальной собственности, для строительства; установление обязанности органов местного самоуправления выставлять свободные земельные участки на торги по прозрачным и четко регламентированным процедурам;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установление обязанности застройщика начинать строительство в установленные сроки, а также определение механизма прекращения прав застройщика на такие земельные участки в случае невыполнения им указанной обязанности.</a:t>
                      </a: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Поручения Президента РФ по итогам Экономического совета 4 декабря 2013 г.</a:t>
                      </a:r>
                      <a:endParaRPr kumimoji="0" lang="ru-RU" alt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ускорить внесение и принятие проекта федерального закона в части совершенствования порядка предоставления земельных участков, находящихся в государственной и муниципальной собственности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Дорожная карта «Совершенствование правового регулирования градостроительной деятельности и улучшение предпринимательского климата в сфере строительства»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377950" indent="-46831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827213" indent="-4381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97113" indent="-4683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543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115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687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25913" indent="-4683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установление обязанности органов государственной власти и органов местного самоуправления проводить аукционы по предоставлению свободных земельных участков по заявлениям граждан и юридических лиц, установление административной ответственности за неисполнение либо ненадлежащее исполнение таков обязанности, установление обязанности по передаче земельных участков, находящихся в государственной собственности, в собственность муниципальных образований, 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468313" y="549275"/>
            <a:ext cx="8353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prstClr val="black"/>
                </a:solidFill>
              </a:rPr>
              <a:t>Безвозмездная передача земельных участков  из федеральной собственности в муниципальную</a:t>
            </a: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395288" y="1714500"/>
            <a:ext cx="83534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ru-RU" altLang="ru-RU" sz="1800" dirty="0">
                <a:solidFill>
                  <a:prstClr val="black"/>
                </a:solidFill>
              </a:rPr>
              <a:t>Вводится </a:t>
            </a:r>
            <a:r>
              <a:rPr lang="ru-RU" altLang="ru-RU" sz="1800" b="1" dirty="0">
                <a:solidFill>
                  <a:prstClr val="black"/>
                </a:solidFill>
              </a:rPr>
              <a:t>обязанность безвозмездной передачи </a:t>
            </a:r>
            <a:r>
              <a:rPr lang="ru-RU" altLang="ru-RU" sz="1800" dirty="0">
                <a:solidFill>
                  <a:prstClr val="black"/>
                </a:solidFill>
              </a:rPr>
              <a:t>всех земельных  участков, находящихся в федеральной собственности, в муниципальную.</a:t>
            </a:r>
          </a:p>
          <a:p>
            <a:pPr eaLnBrk="1" hangingPunct="1"/>
            <a:endParaRPr lang="ru-RU" altLang="ru-RU" sz="1400" dirty="0">
              <a:solidFill>
                <a:prstClr val="black"/>
              </a:solidFill>
            </a:endParaRPr>
          </a:p>
          <a:p>
            <a:pPr eaLnBrk="1" hangingPunct="1"/>
            <a:r>
              <a:rPr lang="ru-RU" altLang="ru-RU" sz="1400" b="1" dirty="0">
                <a:solidFill>
                  <a:prstClr val="black"/>
                </a:solidFill>
              </a:rPr>
              <a:t>Не подлежат передаче участки</a:t>
            </a:r>
            <a:r>
              <a:rPr lang="ru-RU" altLang="ru-RU" sz="1400" dirty="0">
                <a:solidFill>
                  <a:prstClr val="black"/>
                </a:solidFill>
              </a:rPr>
              <a:t>:</a:t>
            </a:r>
          </a:p>
          <a:p>
            <a:pPr algn="ctr" eaLnBrk="1" hangingPunct="1"/>
            <a:endParaRPr lang="ru-RU" altLang="ru-RU" sz="1400" dirty="0">
              <a:solidFill>
                <a:prstClr val="black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ru-RU" altLang="ru-RU" sz="1400" dirty="0">
                <a:solidFill>
                  <a:prstClr val="black"/>
                </a:solidFill>
              </a:rPr>
              <a:t>предоставленные ОГВ,  ГКП, ГУП и ГУ,  Академиям наук,  если на них есть объекты недвижимости;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1400" dirty="0">
                <a:solidFill>
                  <a:prstClr val="black"/>
                </a:solidFill>
              </a:rPr>
              <a:t>предоставленные ГКП, ГУП и ГУ из земель с/х назначения, которые используются надлежащим образом; 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1400" dirty="0">
                <a:solidFill>
                  <a:prstClr val="black"/>
                </a:solidFill>
              </a:rPr>
              <a:t>в границах ООПТ, в лесном фонде, в  границах ОЭЗ;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1400" dirty="0">
                <a:solidFill>
                  <a:prstClr val="black"/>
                </a:solidFill>
              </a:rPr>
              <a:t>зарезервированные для государственных нужд 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1400" dirty="0">
                <a:solidFill>
                  <a:prstClr val="black"/>
                </a:solidFill>
              </a:rPr>
              <a:t>занятые объектами государственного значения или предназначенные для их размещения 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1400" dirty="0">
                <a:solidFill>
                  <a:prstClr val="black"/>
                </a:solidFill>
              </a:rPr>
              <a:t>по которым рассматривается вопрос о передаче Фонду РЖС.</a:t>
            </a:r>
          </a:p>
          <a:p>
            <a:pPr eaLnBrk="1" hangingPunct="1"/>
            <a:endParaRPr lang="ru-RU" altLang="ru-RU" sz="1400" dirty="0">
              <a:solidFill>
                <a:prstClr val="black"/>
              </a:solidFill>
            </a:endParaRPr>
          </a:p>
          <a:p>
            <a:pPr eaLnBrk="1" hangingPunct="1"/>
            <a:endParaRPr lang="ru-RU" altLang="ru-RU" sz="1400" dirty="0">
              <a:solidFill>
                <a:prstClr val="black"/>
              </a:solidFill>
            </a:endParaRPr>
          </a:p>
          <a:p>
            <a:pPr algn="just" eaLnBrk="1" hangingPunct="1"/>
            <a:r>
              <a:rPr lang="ru-RU" altLang="ru-RU" sz="1800" dirty="0">
                <a:solidFill>
                  <a:prstClr val="black"/>
                </a:solidFill>
              </a:rPr>
              <a:t>Если участок подлежит передаче и при этом предоставлен  ОГВ, ГКП, ГУП, ГУ, Академии наук,  права таких органов и организаций прекращаются во внесудебном порядке одновременно с передачей. </a:t>
            </a:r>
          </a:p>
          <a:p>
            <a:pPr eaLnBrk="1" hangingPunct="1"/>
            <a:endParaRPr lang="ru-RU" altLang="ru-RU" sz="1800" dirty="0">
              <a:solidFill>
                <a:prstClr val="black"/>
              </a:solidFill>
            </a:endParaRPr>
          </a:p>
          <a:p>
            <a:pPr eaLnBrk="1" hangingPunct="1"/>
            <a:endParaRPr lang="ru-RU" altLang="ru-RU" sz="1800" dirty="0">
              <a:solidFill>
                <a:prstClr val="black"/>
              </a:solidFill>
            </a:endParaRPr>
          </a:p>
          <a:p>
            <a:pPr eaLnBrk="1" hangingPunct="1"/>
            <a:endParaRPr lang="ru-RU" altLang="ru-RU" sz="1800" dirty="0">
              <a:solidFill>
                <a:prstClr val="black"/>
              </a:solidFill>
            </a:endParaRPr>
          </a:p>
          <a:p>
            <a:pPr eaLnBrk="1" hangingPunct="1"/>
            <a:endParaRPr lang="ru-RU" altLang="ru-RU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4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395288" y="549275"/>
            <a:ext cx="83534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prstClr val="black"/>
                </a:solidFill>
              </a:rPr>
              <a:t>Меры по обеспечению использования земельных участков, предоставленных для строительства</a:t>
            </a: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539750" y="2133600"/>
            <a:ext cx="7920038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 eaLnBrk="1" hangingPunct="1">
              <a:buFont typeface="Arial" charset="0"/>
              <a:buChar char="•"/>
            </a:pPr>
            <a:r>
              <a:rPr lang="ru-RU" altLang="ru-RU" sz="2000">
                <a:solidFill>
                  <a:prstClr val="black"/>
                </a:solidFill>
                <a:latin typeface="Times New Roman" pitchFamily="18" charset="0"/>
              </a:rPr>
              <a:t>Предоставление земельных участков для строительства </a:t>
            </a:r>
            <a:r>
              <a:rPr lang="ru-RU" altLang="ru-RU" sz="2000" u="sng">
                <a:solidFill>
                  <a:prstClr val="black"/>
                </a:solidFill>
                <a:latin typeface="Times New Roman" pitchFamily="18" charset="0"/>
              </a:rPr>
              <a:t>исключительно в аренду</a:t>
            </a:r>
          </a:p>
          <a:p>
            <a:pPr marL="342900" indent="-342900" algn="just" eaLnBrk="1" hangingPunct="1">
              <a:buFont typeface="Arial" charset="0"/>
              <a:buChar char="•"/>
            </a:pPr>
            <a:endParaRPr lang="ru-RU" altLang="ru-RU" sz="2000">
              <a:solidFill>
                <a:prstClr val="black"/>
              </a:solidFill>
              <a:latin typeface="Times New Roman" pitchFamily="18" charset="0"/>
            </a:endParaRPr>
          </a:p>
          <a:p>
            <a:pPr marL="342900" indent="-342900" algn="just" eaLnBrk="1" hangingPunct="1">
              <a:buFont typeface="Arial" charset="0"/>
              <a:buChar char="•"/>
            </a:pPr>
            <a:r>
              <a:rPr lang="ru-RU" altLang="ru-RU" sz="2000">
                <a:solidFill>
                  <a:prstClr val="black"/>
                </a:solidFill>
                <a:latin typeface="Times New Roman" pitchFamily="18" charset="0"/>
              </a:rPr>
              <a:t>Установление федеральным законом  </a:t>
            </a:r>
            <a:r>
              <a:rPr lang="ru-RU" altLang="ru-RU" sz="2000" u="sng">
                <a:solidFill>
                  <a:prstClr val="black"/>
                </a:solidFill>
                <a:latin typeface="Times New Roman" pitchFamily="18" charset="0"/>
              </a:rPr>
              <a:t>предельных сроков аренды </a:t>
            </a:r>
            <a:r>
              <a:rPr lang="ru-RU" altLang="ru-RU" sz="2000">
                <a:solidFill>
                  <a:prstClr val="black"/>
                </a:solidFill>
                <a:latin typeface="Times New Roman" pitchFamily="18" charset="0"/>
              </a:rPr>
              <a:t>участка, предоставленного для строительства, без права продления </a:t>
            </a:r>
          </a:p>
          <a:p>
            <a:pPr marL="342900" indent="-342900" algn="just" eaLnBrk="1" hangingPunct="1">
              <a:buFont typeface="Arial" charset="0"/>
              <a:buChar char="•"/>
            </a:pPr>
            <a:endParaRPr lang="ru-RU" altLang="ru-RU" sz="2000">
              <a:solidFill>
                <a:prstClr val="black"/>
              </a:solidFill>
              <a:latin typeface="Times New Roman" pitchFamily="18" charset="0"/>
            </a:endParaRPr>
          </a:p>
          <a:p>
            <a:pPr marL="342900" indent="-342900" algn="just" eaLnBrk="1" hangingPunct="1">
              <a:buFont typeface="Arial" charset="0"/>
              <a:buChar char="•"/>
            </a:pPr>
            <a:r>
              <a:rPr lang="ru-RU" altLang="ru-RU" sz="2000">
                <a:solidFill>
                  <a:prstClr val="black"/>
                </a:solidFill>
                <a:latin typeface="Times New Roman" pitchFamily="18" charset="0"/>
              </a:rPr>
              <a:t>Введение права органов власти </a:t>
            </a:r>
            <a:r>
              <a:rPr lang="ru-RU" altLang="ru-RU" sz="2000" u="sng">
                <a:solidFill>
                  <a:prstClr val="black"/>
                </a:solidFill>
                <a:latin typeface="Times New Roman" pitchFamily="18" charset="0"/>
              </a:rPr>
              <a:t>выставлять  недостроенные в установленные сроки  объекты на торги</a:t>
            </a:r>
            <a:r>
              <a:rPr lang="ru-RU" altLang="ru-RU" sz="2000">
                <a:solidFill>
                  <a:prstClr val="black"/>
                </a:solidFill>
                <a:latin typeface="Times New Roman" pitchFamily="18" charset="0"/>
              </a:rPr>
              <a:t>, с возмещением их стоимости бывшему собственнику </a:t>
            </a:r>
          </a:p>
        </p:txBody>
      </p:sp>
    </p:spTree>
    <p:extLst>
      <p:ext uri="{BB962C8B-B14F-4D97-AF65-F5344CB8AC3E}">
        <p14:creationId xmlns:p14="http://schemas.microsoft.com/office/powerpoint/2010/main" val="11637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9076C39-91FB-4003-8806-5FD1CEC319C4}" type="slidenum">
              <a:rPr lang="ru-RU" altLang="ru-RU" sz="1200">
                <a:solidFill>
                  <a:srgbClr val="898989"/>
                </a:solidFill>
              </a:rPr>
              <a:pPr/>
              <a:t>22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717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86581" y="318269"/>
            <a:ext cx="7958138" cy="917575"/>
          </a:xfrm>
        </p:spPr>
        <p:txBody>
          <a:bodyPr>
            <a:normAutofit fontScale="90000"/>
          </a:bodyPr>
          <a:lstStyle/>
          <a:p>
            <a:r>
              <a:rPr lang="ru-RU" altLang="ru-RU" sz="2400" dirty="0"/>
              <a:t> </a:t>
            </a:r>
            <a:r>
              <a:rPr lang="ru-RU" altLang="ru-RU" sz="1800" dirty="0"/>
              <a:t>Отчуждение объекта незавершенного строительства, расположенного на земельном участке, находящемся в государственной или муниципальной собственности, в связи с прекращением действия договора аренды такого земельного участка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741153159"/>
              </p:ext>
            </p:extLst>
          </p:nvPr>
        </p:nvGraphicFramePr>
        <p:xfrm>
          <a:off x="1835696" y="948810"/>
          <a:ext cx="9865096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181" name="TextBox 5"/>
          <p:cNvSpPr txBox="1">
            <a:spLocks noChangeArrowheads="1"/>
          </p:cNvSpPr>
          <p:nvPr/>
        </p:nvSpPr>
        <p:spPr bwMode="auto">
          <a:xfrm>
            <a:off x="403072" y="1772816"/>
            <a:ext cx="11525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200" b="1" dirty="0" smtClean="0">
                <a:solidFill>
                  <a:prstClr val="black"/>
                </a:solidFill>
              </a:rPr>
              <a:t>Нарушение срока строительства объекта  </a:t>
            </a:r>
            <a:endParaRPr lang="ru-RU" altLang="ru-RU" sz="1200" b="1" dirty="0">
              <a:solidFill>
                <a:prstClr val="black"/>
              </a:solidFill>
            </a:endParaRPr>
          </a:p>
        </p:txBody>
      </p:sp>
      <p:sp>
        <p:nvSpPr>
          <p:cNvPr id="7190" name="TextBox 45"/>
          <p:cNvSpPr txBox="1">
            <a:spLocks noChangeArrowheads="1"/>
          </p:cNvSpPr>
          <p:nvPr/>
        </p:nvSpPr>
        <p:spPr bwMode="auto">
          <a:xfrm>
            <a:off x="395287" y="2996952"/>
            <a:ext cx="8340725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 eaLnBrk="1" hangingPunct="1"/>
            <a:r>
              <a:rPr lang="ru-RU" altLang="ru-RU" sz="1400" dirty="0" smtClean="0">
                <a:solidFill>
                  <a:prstClr val="black"/>
                </a:solidFill>
              </a:rPr>
              <a:t>       Предоставление </a:t>
            </a:r>
            <a:r>
              <a:rPr lang="ru-RU" altLang="ru-RU" sz="1400" dirty="0">
                <a:solidFill>
                  <a:prstClr val="black"/>
                </a:solidFill>
              </a:rPr>
              <a:t>земельного участка в </a:t>
            </a:r>
            <a:r>
              <a:rPr lang="ru-RU" altLang="ru-RU" sz="1400" dirty="0" smtClean="0">
                <a:solidFill>
                  <a:prstClr val="black"/>
                </a:solidFill>
              </a:rPr>
              <a:t>аренду для завершения строительства без торгов:</a:t>
            </a:r>
          </a:p>
          <a:p>
            <a:pPr marL="0" indent="0" algn="just" eaLnBrk="1" hangingPunct="1"/>
            <a:r>
              <a:rPr lang="ru-RU" altLang="ru-RU" sz="1400" dirty="0" smtClean="0">
                <a:solidFill>
                  <a:prstClr val="black"/>
                </a:solidFill>
              </a:rPr>
              <a:t>      -в </a:t>
            </a:r>
            <a:r>
              <a:rPr lang="ru-RU" altLang="ru-RU" sz="1400" dirty="0">
                <a:solidFill>
                  <a:prstClr val="black"/>
                </a:solidFill>
              </a:rPr>
              <a:t>случае, если уполномоченным органом в течение шести месяцев </a:t>
            </a:r>
            <a:r>
              <a:rPr lang="ru-RU" altLang="ru-RU" sz="1400" b="1" u="sng" dirty="0" smtClean="0">
                <a:solidFill>
                  <a:prstClr val="black"/>
                </a:solidFill>
              </a:rPr>
              <a:t>не </a:t>
            </a:r>
            <a:r>
              <a:rPr lang="ru-RU" altLang="ru-RU" sz="1400" b="1" u="sng" dirty="0">
                <a:solidFill>
                  <a:prstClr val="black"/>
                </a:solidFill>
              </a:rPr>
              <a:t>заявлено требование </a:t>
            </a:r>
            <a:r>
              <a:rPr lang="ru-RU" altLang="ru-RU" sz="1400" dirty="0">
                <a:solidFill>
                  <a:prstClr val="black"/>
                </a:solidFill>
              </a:rPr>
              <a:t>об изъятии этого </a:t>
            </a:r>
            <a:r>
              <a:rPr lang="ru-RU" altLang="ru-RU" sz="1400" dirty="0" smtClean="0">
                <a:solidFill>
                  <a:prstClr val="black"/>
                </a:solidFill>
              </a:rPr>
              <a:t>объекта;</a:t>
            </a:r>
          </a:p>
          <a:p>
            <a:pPr marL="0" indent="0" algn="just" eaLnBrk="1" hangingPunct="1"/>
            <a:r>
              <a:rPr lang="ru-RU" altLang="ru-RU" sz="1400" dirty="0">
                <a:solidFill>
                  <a:prstClr val="black"/>
                </a:solidFill>
              </a:rPr>
              <a:t>      </a:t>
            </a:r>
            <a:r>
              <a:rPr lang="ru-RU" altLang="ru-RU" sz="1400" dirty="0" smtClean="0">
                <a:solidFill>
                  <a:prstClr val="black"/>
                </a:solidFill>
              </a:rPr>
              <a:t>- </a:t>
            </a:r>
            <a:r>
              <a:rPr lang="ru-RU" altLang="ru-RU" sz="1400" b="1" u="sng" dirty="0" smtClean="0">
                <a:solidFill>
                  <a:prstClr val="black"/>
                </a:solidFill>
              </a:rPr>
              <a:t>судом </a:t>
            </a:r>
            <a:r>
              <a:rPr lang="ru-RU" altLang="ru-RU" sz="1400" b="1" u="sng" dirty="0">
                <a:solidFill>
                  <a:prstClr val="black"/>
                </a:solidFill>
              </a:rPr>
              <a:t>отказано </a:t>
            </a:r>
            <a:r>
              <a:rPr lang="ru-RU" altLang="ru-RU" sz="1400" dirty="0">
                <a:solidFill>
                  <a:prstClr val="black"/>
                </a:solidFill>
              </a:rPr>
              <a:t>в удовлетворении данного </a:t>
            </a:r>
            <a:r>
              <a:rPr lang="ru-RU" altLang="ru-RU" sz="1400" dirty="0" smtClean="0">
                <a:solidFill>
                  <a:prstClr val="black"/>
                </a:solidFill>
              </a:rPr>
              <a:t>требования;</a:t>
            </a:r>
          </a:p>
          <a:p>
            <a:pPr marL="0" indent="0" algn="just" eaLnBrk="1" hangingPunct="1"/>
            <a:r>
              <a:rPr lang="ru-RU" altLang="ru-RU" sz="1400" dirty="0">
                <a:solidFill>
                  <a:prstClr val="black"/>
                </a:solidFill>
              </a:rPr>
              <a:t> </a:t>
            </a:r>
            <a:r>
              <a:rPr lang="ru-RU" altLang="ru-RU" sz="1400" dirty="0" smtClean="0">
                <a:solidFill>
                  <a:prstClr val="black"/>
                </a:solidFill>
              </a:rPr>
              <a:t>     </a:t>
            </a:r>
            <a:r>
              <a:rPr lang="ru-RU" altLang="ru-RU" sz="1400" dirty="0">
                <a:solidFill>
                  <a:prstClr val="black"/>
                </a:solidFill>
              </a:rPr>
              <a:t>-  собственнику объекта незавершенного строительства, право собственности на который приобретено по результатам публичных </a:t>
            </a:r>
            <a:r>
              <a:rPr lang="ru-RU" altLang="ru-RU" sz="1400" dirty="0" smtClean="0">
                <a:solidFill>
                  <a:prstClr val="black"/>
                </a:solidFill>
              </a:rPr>
              <a:t>торгов.</a:t>
            </a:r>
          </a:p>
          <a:p>
            <a:pPr marL="0" indent="0" algn="just" eaLnBrk="1" hangingPunct="1"/>
            <a:r>
              <a:rPr lang="ru-RU" altLang="ru-RU" sz="1400" dirty="0">
                <a:solidFill>
                  <a:prstClr val="black"/>
                </a:solidFill>
              </a:rPr>
              <a:t>        </a:t>
            </a:r>
            <a:r>
              <a:rPr lang="ru-RU" altLang="ru-RU" sz="1400" dirty="0" smtClean="0">
                <a:solidFill>
                  <a:prstClr val="black"/>
                </a:solidFill>
              </a:rPr>
              <a:t>Срок такого договора аренды з.у. устанавливается </a:t>
            </a:r>
            <a:r>
              <a:rPr lang="ru-RU" altLang="ru-RU" sz="1400" b="1" u="sng" dirty="0">
                <a:solidFill>
                  <a:prstClr val="black"/>
                </a:solidFill>
              </a:rPr>
              <a:t>до трех </a:t>
            </a:r>
            <a:r>
              <a:rPr lang="ru-RU" altLang="ru-RU" sz="1400" b="1" u="sng" dirty="0" smtClean="0">
                <a:solidFill>
                  <a:prstClr val="black"/>
                </a:solidFill>
              </a:rPr>
              <a:t>лет.</a:t>
            </a:r>
          </a:p>
          <a:p>
            <a:pPr marL="0" indent="0" algn="just" eaLnBrk="1" hangingPunct="1"/>
            <a:r>
              <a:rPr lang="ru-RU" altLang="ru-RU" sz="1400" dirty="0">
                <a:solidFill>
                  <a:prstClr val="black"/>
                </a:solidFill>
              </a:rPr>
              <a:t>        Если публичные торги </a:t>
            </a:r>
            <a:r>
              <a:rPr lang="ru-RU" altLang="ru-RU" sz="1400" dirty="0" smtClean="0">
                <a:solidFill>
                  <a:prstClr val="black"/>
                </a:solidFill>
              </a:rPr>
              <a:t>признаны </a:t>
            </a:r>
            <a:r>
              <a:rPr lang="ru-RU" altLang="ru-RU" sz="1400" dirty="0">
                <a:solidFill>
                  <a:prstClr val="black"/>
                </a:solidFill>
              </a:rPr>
              <a:t>несостоявшимися, такой объект может быть </a:t>
            </a:r>
            <a:r>
              <a:rPr lang="ru-RU" altLang="ru-RU" sz="1400" b="1" u="sng" dirty="0">
                <a:solidFill>
                  <a:prstClr val="black"/>
                </a:solidFill>
              </a:rPr>
              <a:t>приобретен в государственную или муниципальную </a:t>
            </a:r>
            <a:r>
              <a:rPr lang="ru-RU" altLang="ru-RU" sz="1400" dirty="0" smtClean="0">
                <a:solidFill>
                  <a:prstClr val="black"/>
                </a:solidFill>
              </a:rPr>
              <a:t>собственность.</a:t>
            </a:r>
          </a:p>
          <a:p>
            <a:pPr marL="0" indent="0" algn="just" eaLnBrk="1" hangingPunct="1"/>
            <a:endParaRPr lang="ru-RU" altLang="ru-RU" sz="1400" dirty="0" smtClean="0">
              <a:solidFill>
                <a:prstClr val="black"/>
              </a:solidFill>
            </a:endParaRPr>
          </a:p>
          <a:p>
            <a:pPr marL="0" indent="0" algn="just" eaLnBrk="1" hangingPunct="1"/>
            <a:r>
              <a:rPr lang="ru-RU" altLang="ru-RU" sz="1400" dirty="0">
                <a:solidFill>
                  <a:prstClr val="black"/>
                </a:solidFill>
              </a:rPr>
              <a:t>          Средства, вырученные от </a:t>
            </a:r>
            <a:r>
              <a:rPr lang="ru-RU" altLang="ru-RU" sz="1400" dirty="0" smtClean="0">
                <a:solidFill>
                  <a:prstClr val="black"/>
                </a:solidFill>
              </a:rPr>
              <a:t>продажи такого объекта </a:t>
            </a:r>
            <a:r>
              <a:rPr lang="ru-RU" altLang="ru-RU" sz="1400" b="1" u="sng" dirty="0">
                <a:solidFill>
                  <a:prstClr val="black"/>
                </a:solidFill>
              </a:rPr>
              <a:t>выплачиваются бывшему собственнику</a:t>
            </a:r>
            <a:r>
              <a:rPr lang="ru-RU" altLang="ru-RU" sz="1400" dirty="0">
                <a:solidFill>
                  <a:prstClr val="black"/>
                </a:solidFill>
              </a:rPr>
              <a:t> объекта за вычетом расходов на подготовку и проведение публичных торгов.</a:t>
            </a:r>
          </a:p>
          <a:p>
            <a:pPr marL="0" indent="0" algn="just" eaLnBrk="1" hangingPunct="1"/>
            <a:endParaRPr lang="ru-RU" altLang="ru-RU" sz="1400" dirty="0">
              <a:solidFill>
                <a:prstClr val="black"/>
              </a:solidFill>
            </a:endParaRPr>
          </a:p>
          <a:p>
            <a:pPr marL="0" indent="0" eaLnBrk="1" hangingPunct="1"/>
            <a:endParaRPr lang="ru-RU" altLang="ru-RU" sz="1400" dirty="0">
              <a:solidFill>
                <a:prstClr val="black"/>
              </a:solidFill>
            </a:endParaRPr>
          </a:p>
          <a:p>
            <a:pPr marL="0" indent="0" eaLnBrk="1" hangingPunct="1"/>
            <a:endParaRPr lang="ru-RU" altLang="ru-RU" sz="1400" dirty="0">
              <a:solidFill>
                <a:prstClr val="black"/>
              </a:solidFill>
            </a:endParaRPr>
          </a:p>
          <a:p>
            <a:pPr marL="0" indent="0" eaLnBrk="1" hangingPunct="1"/>
            <a:endParaRPr lang="ru-RU" altLang="ru-RU" sz="1400" dirty="0">
              <a:solidFill>
                <a:prstClr val="black"/>
              </a:solidFill>
            </a:endParaRPr>
          </a:p>
          <a:p>
            <a:pPr marL="0" indent="0" eaLnBrk="1" hangingPunct="1"/>
            <a:endParaRPr lang="ru-RU" altLang="ru-RU" sz="1400" dirty="0">
              <a:solidFill>
                <a:prstClr val="black"/>
              </a:solidFill>
            </a:endParaRPr>
          </a:p>
          <a:p>
            <a:pPr eaLnBrk="1" hangingPunct="1">
              <a:lnSpc>
                <a:spcPct val="150000"/>
              </a:lnSpc>
              <a:buFont typeface="Arial" charset="0"/>
              <a:buChar char="•"/>
            </a:pPr>
            <a:endParaRPr lang="ru-RU" altLang="ru-RU" sz="1400" b="1" i="1" dirty="0">
              <a:solidFill>
                <a:prstClr val="black"/>
              </a:solidFill>
            </a:endParaRPr>
          </a:p>
          <a:p>
            <a:pPr eaLnBrk="1" hangingPunct="1">
              <a:lnSpc>
                <a:spcPct val="150000"/>
              </a:lnSpc>
              <a:buFont typeface="Arial" charset="0"/>
              <a:buChar char="•"/>
            </a:pPr>
            <a:endParaRPr lang="ru-RU" altLang="ru-RU" sz="1400" i="1" dirty="0">
              <a:solidFill>
                <a:prstClr val="black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ru-RU" altLang="ru-RU" sz="12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69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188640"/>
            <a:ext cx="7689850" cy="1143000"/>
          </a:xfrm>
        </p:spPr>
        <p:txBody>
          <a:bodyPr>
            <a:normAutofit/>
          </a:bodyPr>
          <a:lstStyle/>
          <a:p>
            <a:pPr algn="ctr"/>
            <a:r>
              <a:rPr lang="ru-RU" altLang="ru-RU" sz="1800" dirty="0"/>
              <a:t>Обмен земельного участка, находящегося в государственной или муниципальной собственности, на земельный участок, находящийся в частной собственности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4294967295"/>
          </p:nvPr>
        </p:nvSpPr>
        <p:spPr>
          <a:xfrm>
            <a:off x="683568" y="5222011"/>
            <a:ext cx="7704138" cy="1368152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altLang="ru-RU" sz="1800" dirty="0" smtClean="0"/>
              <a:t>          </a:t>
            </a:r>
            <a:r>
              <a:rPr lang="ru-RU" altLang="ru-RU" sz="1800" dirty="0" smtClean="0"/>
              <a:t>  </a:t>
            </a:r>
            <a:r>
              <a:rPr lang="ru-RU" altLang="ru-RU" sz="2300" dirty="0" smtClean="0"/>
              <a:t>Здания</a:t>
            </a:r>
            <a:r>
              <a:rPr lang="ru-RU" altLang="ru-RU" sz="2300" dirty="0"/>
              <a:t>, сооружения, расположенные на земельных участках, </a:t>
            </a:r>
            <a:r>
              <a:rPr lang="ru-RU" altLang="ru-RU" sz="2300" dirty="0" smtClean="0"/>
              <a:t>также </a:t>
            </a:r>
            <a:r>
              <a:rPr lang="ru-RU" altLang="ru-RU" sz="2300" dirty="0"/>
              <a:t>должны быть предметом этого договора мены.</a:t>
            </a:r>
          </a:p>
          <a:p>
            <a:pPr algn="just"/>
            <a:r>
              <a:rPr lang="ru-RU" altLang="ru-RU" sz="2300" dirty="0" smtClean="0"/>
              <a:t>          Различие </a:t>
            </a:r>
            <a:r>
              <a:rPr lang="ru-RU" altLang="ru-RU" sz="2300" dirty="0"/>
              <a:t>видов разрешенного использования земельных участков не является препятствием для заключения договора </a:t>
            </a:r>
            <a:r>
              <a:rPr lang="ru-RU" altLang="ru-RU" sz="2300" dirty="0" smtClean="0"/>
              <a:t>мены.</a:t>
            </a:r>
            <a:endParaRPr lang="ru-RU" altLang="ru-RU" sz="2300" dirty="0"/>
          </a:p>
          <a:p>
            <a:pPr algn="just"/>
            <a:r>
              <a:rPr lang="ru-RU" altLang="ru-RU" sz="2300" dirty="0"/>
              <a:t> </a:t>
            </a:r>
            <a:r>
              <a:rPr lang="ru-RU" altLang="ru-RU" sz="2300" dirty="0" smtClean="0"/>
              <a:t>         Земельные </a:t>
            </a:r>
            <a:r>
              <a:rPr lang="ru-RU" altLang="ru-RU" sz="2300" dirty="0"/>
              <a:t>участки и расположенные на них объекты недвижимого </a:t>
            </a:r>
            <a:r>
              <a:rPr lang="ru-RU" altLang="ru-RU" sz="2300" dirty="0" smtClean="0"/>
              <a:t>имущества подлежат </a:t>
            </a:r>
            <a:r>
              <a:rPr lang="ru-RU" altLang="ru-RU" sz="2300" dirty="0"/>
              <a:t>обязательной </a:t>
            </a:r>
            <a:r>
              <a:rPr lang="ru-RU" altLang="ru-RU" sz="2300" dirty="0" smtClean="0"/>
              <a:t>оценке.</a:t>
            </a:r>
            <a:endParaRPr lang="ru-RU" altLang="ru-RU" sz="2300" dirty="0"/>
          </a:p>
          <a:p>
            <a:pPr algn="just"/>
            <a:r>
              <a:rPr lang="ru-RU" altLang="ru-RU" sz="2300" dirty="0" smtClean="0"/>
              <a:t>          Цена </a:t>
            </a:r>
            <a:r>
              <a:rPr lang="ru-RU" altLang="ru-RU" sz="2300" dirty="0"/>
              <a:t>обмениваемых земельных участков, в том числе с расположенными на них объектами недвижимого имущества</a:t>
            </a:r>
          </a:p>
          <a:p>
            <a:pPr algn="just"/>
            <a:r>
              <a:rPr lang="ru-RU" altLang="ru-RU" sz="2300" dirty="0"/>
              <a:t>должна быть </a:t>
            </a:r>
            <a:r>
              <a:rPr lang="ru-RU" altLang="ru-RU" sz="2300" dirty="0" smtClean="0"/>
              <a:t>равнозначной.</a:t>
            </a:r>
            <a:endParaRPr lang="ru-RU" altLang="ru-RU" sz="2300" dirty="0"/>
          </a:p>
          <a:p>
            <a:pPr algn="just"/>
            <a:r>
              <a:rPr lang="ru-RU" altLang="ru-RU" sz="2300" dirty="0" smtClean="0"/>
              <a:t>          С согласия собственника </a:t>
            </a:r>
            <a:r>
              <a:rPr lang="ru-RU" altLang="ru-RU" sz="2300" dirty="0"/>
              <a:t>земельного участка по договору мены ему может быть передан в собственность земельный </a:t>
            </a:r>
            <a:r>
              <a:rPr lang="ru-RU" altLang="ru-RU" sz="2300" dirty="0" smtClean="0"/>
              <a:t>участок ниже </a:t>
            </a:r>
            <a:r>
              <a:rPr lang="ru-RU" altLang="ru-RU" sz="2300" dirty="0"/>
              <a:t>выкупной цены изымаемого земельного </a:t>
            </a:r>
            <a:r>
              <a:rPr lang="ru-RU" altLang="ru-RU" sz="2300" dirty="0" smtClean="0"/>
              <a:t>участка, </a:t>
            </a:r>
            <a:r>
              <a:rPr lang="ru-RU" altLang="ru-RU" sz="2300" dirty="0"/>
              <a:t>указанная разница </a:t>
            </a:r>
            <a:r>
              <a:rPr lang="ru-RU" altLang="ru-RU" sz="2300" dirty="0" smtClean="0"/>
              <a:t>возмещается в течение </a:t>
            </a:r>
            <a:r>
              <a:rPr lang="ru-RU" altLang="ru-RU" sz="2300" dirty="0"/>
              <a:t>трех </a:t>
            </a:r>
            <a:r>
              <a:rPr lang="ru-RU" altLang="ru-RU" sz="2300" dirty="0" smtClean="0"/>
              <a:t>месяцев (в случае изъятия).</a:t>
            </a:r>
            <a:endParaRPr lang="ru-RU" altLang="ru-RU" sz="23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253136" y="2969254"/>
            <a:ext cx="3960440" cy="19719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sz="1200" dirty="0" smtClean="0">
                <a:solidFill>
                  <a:prstClr val="black"/>
                </a:solidFill>
              </a:rPr>
              <a:t>          2</a:t>
            </a:r>
            <a:r>
              <a:rPr lang="ru-RU" altLang="ru-RU" sz="1200" dirty="0">
                <a:solidFill>
                  <a:prstClr val="black"/>
                </a:solidFill>
              </a:rPr>
              <a:t>) земельного участка, находящегося в гос. или </a:t>
            </a:r>
            <a:r>
              <a:rPr lang="ru-RU" altLang="ru-RU" sz="1200" dirty="0" err="1">
                <a:solidFill>
                  <a:prstClr val="black"/>
                </a:solidFill>
              </a:rPr>
              <a:t>мун</a:t>
            </a:r>
            <a:r>
              <a:rPr lang="ru-RU" altLang="ru-RU" sz="1200" dirty="0">
                <a:solidFill>
                  <a:prstClr val="black"/>
                </a:solidFill>
              </a:rPr>
              <a:t>. собственности, на земельный участок, который находится в частной собственности и предназначен в соответствии с утвержденными проектом планировки территории и проектом межевания территории для размещения объекта </a:t>
            </a:r>
            <a:r>
              <a:rPr lang="ru-RU" altLang="ru-RU" sz="1200" b="1" u="sng" dirty="0">
                <a:solidFill>
                  <a:prstClr val="black"/>
                </a:solidFill>
              </a:rPr>
              <a:t>социальной инфраструктуры</a:t>
            </a:r>
            <a:r>
              <a:rPr lang="ru-RU" altLang="ru-RU" sz="1200" dirty="0">
                <a:solidFill>
                  <a:prstClr val="black"/>
                </a:solidFill>
              </a:rPr>
              <a:t>, объектов </a:t>
            </a:r>
            <a:r>
              <a:rPr lang="ru-RU" altLang="ru-RU" sz="1200" b="1" u="sng" dirty="0">
                <a:solidFill>
                  <a:prstClr val="black"/>
                </a:solidFill>
              </a:rPr>
              <a:t>инженерной и транспортной инфраструктур </a:t>
            </a:r>
            <a:r>
              <a:rPr lang="ru-RU" altLang="ru-RU" sz="1200" dirty="0">
                <a:solidFill>
                  <a:prstClr val="black"/>
                </a:solidFill>
              </a:rPr>
              <a:t>или на котором расположены указанные объекты.</a:t>
            </a:r>
          </a:p>
          <a:p>
            <a:pPr algn="ctr"/>
            <a:endParaRPr lang="ru-RU" sz="8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53136" y="1541846"/>
            <a:ext cx="3960440" cy="11884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          </a:t>
            </a:r>
            <a:endParaRPr lang="ru-RU" sz="1000" dirty="0">
              <a:solidFill>
                <a:prstClr val="black"/>
              </a:solidFill>
            </a:endParaRPr>
          </a:p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           </a:t>
            </a:r>
            <a:r>
              <a:rPr lang="ru-RU" sz="1200" dirty="0" smtClean="0">
                <a:solidFill>
                  <a:prstClr val="black"/>
                </a:solidFill>
              </a:rPr>
              <a:t>1</a:t>
            </a:r>
            <a:r>
              <a:rPr lang="ru-RU" sz="1200" dirty="0">
                <a:solidFill>
                  <a:prstClr val="black"/>
                </a:solidFill>
              </a:rPr>
              <a:t>) земельного участка, находящегося в </a:t>
            </a:r>
            <a:r>
              <a:rPr lang="ru-RU" sz="1200" dirty="0" smtClean="0">
                <a:solidFill>
                  <a:prstClr val="black"/>
                </a:solidFill>
              </a:rPr>
              <a:t>гос. </a:t>
            </a:r>
            <a:r>
              <a:rPr lang="ru-RU" sz="1200" dirty="0">
                <a:solidFill>
                  <a:prstClr val="black"/>
                </a:solidFill>
              </a:rPr>
              <a:t>или </a:t>
            </a:r>
            <a:r>
              <a:rPr lang="ru-RU" sz="1200" dirty="0" err="1" smtClean="0">
                <a:solidFill>
                  <a:prstClr val="black"/>
                </a:solidFill>
              </a:rPr>
              <a:t>мун</a:t>
            </a:r>
            <a:r>
              <a:rPr lang="ru-RU" sz="1200" dirty="0" smtClean="0">
                <a:solidFill>
                  <a:prstClr val="black"/>
                </a:solidFill>
              </a:rPr>
              <a:t>. </a:t>
            </a:r>
            <a:r>
              <a:rPr lang="ru-RU" sz="1200" dirty="0">
                <a:solidFill>
                  <a:prstClr val="black"/>
                </a:solidFill>
              </a:rPr>
              <a:t>собственности, на земельный участок, находящийся в частной собственности и изымаемый для государственных или муниципальных </a:t>
            </a:r>
            <a:r>
              <a:rPr lang="ru-RU" sz="1200" dirty="0" smtClean="0">
                <a:solidFill>
                  <a:prstClr val="black"/>
                </a:solidFill>
              </a:rPr>
              <a:t>нужд</a:t>
            </a:r>
            <a:endParaRPr lang="ru-RU" sz="1200" dirty="0">
              <a:solidFill>
                <a:prstClr val="black"/>
              </a:solidFill>
            </a:endParaRPr>
          </a:p>
          <a:p>
            <a:pPr algn="just"/>
            <a:r>
              <a:rPr lang="ru-RU" sz="1000" dirty="0" smtClean="0">
                <a:solidFill>
                  <a:prstClr val="black"/>
                </a:solidFill>
              </a:rPr>
              <a:t>         </a:t>
            </a: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953591"/>
            <a:ext cx="2448272" cy="20313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</a:rPr>
              <a:t>      Обмен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земельного участка, находящегося в государственной или муниципальной собственности, на земельный участок, находящийся в частной собственности, допускается при обмене: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3275856" y="2204864"/>
            <a:ext cx="936104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249143" y="3252811"/>
            <a:ext cx="97728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98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95288" y="549275"/>
            <a:ext cx="83534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400" b="1"/>
              <a:t>Расширение случаев бесплатного предоставления земельных участков гражданам</a:t>
            </a:r>
          </a:p>
        </p:txBody>
      </p:sp>
      <p:sp>
        <p:nvSpPr>
          <p:cNvPr id="10243" name="TextBox 11"/>
          <p:cNvSpPr txBox="1">
            <a:spLocks noChangeArrowheads="1"/>
          </p:cNvSpPr>
          <p:nvPr/>
        </p:nvSpPr>
        <p:spPr bwMode="auto">
          <a:xfrm>
            <a:off x="4787900" y="2060575"/>
            <a:ext cx="3671888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defRPr/>
            </a:pPr>
            <a:r>
              <a:rPr lang="ru-RU" altLang="ru-RU" sz="1800" b="1" u="sng" dirty="0" smtClean="0"/>
              <a:t>Дополнение в законопроекте </a:t>
            </a:r>
          </a:p>
          <a:p>
            <a:pPr algn="just" eaLnBrk="1" hangingPunct="1">
              <a:buFont typeface="Arial" charset="0"/>
              <a:buChar char="•"/>
              <a:defRPr/>
            </a:pPr>
            <a:endParaRPr lang="ru-RU" altLang="ru-RU" sz="1800" u="sng" dirty="0" smtClean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ru-RU" altLang="ru-RU" sz="1800" dirty="0" smtClean="0"/>
              <a:t>Гражданам для ИЖС, КФХ, ЛПХ в сельских поселениях, определенных законом субъекта (сельская местность), на срок до 6 лет  в безвозмездное пользование  с правом приобрести </a:t>
            </a:r>
            <a:r>
              <a:rPr lang="ru-RU" altLang="ru-RU" sz="1800" b="1" dirty="0" smtClean="0"/>
              <a:t>в собственность бесплатно </a:t>
            </a:r>
            <a:r>
              <a:rPr lang="ru-RU" altLang="ru-RU" sz="1800" dirty="0" smtClean="0"/>
              <a:t>по истечении этого срока. </a:t>
            </a:r>
            <a:endParaRPr lang="ru-RU" altLang="ru-RU" sz="1200" dirty="0" smtClean="0"/>
          </a:p>
          <a:p>
            <a:pPr algn="just" eaLnBrk="1" hangingPunct="1">
              <a:buFont typeface="Arial" charset="0"/>
              <a:buChar char="•"/>
              <a:defRPr/>
            </a:pPr>
            <a:endParaRPr lang="ru-RU" altLang="ru-RU" sz="1200" dirty="0" smtClean="0"/>
          </a:p>
        </p:txBody>
      </p:sp>
      <p:sp>
        <p:nvSpPr>
          <p:cNvPr id="4" name="TextBox 11"/>
          <p:cNvSpPr txBox="1">
            <a:spLocks noChangeArrowheads="1"/>
          </p:cNvSpPr>
          <p:nvPr/>
        </p:nvSpPr>
        <p:spPr bwMode="auto">
          <a:xfrm>
            <a:off x="684213" y="2049463"/>
            <a:ext cx="3743325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defRPr/>
            </a:pPr>
            <a:r>
              <a:rPr lang="ru-RU" altLang="ru-RU" sz="1800" b="1" u="sng" dirty="0" smtClean="0"/>
              <a:t>Действующий перечень </a:t>
            </a:r>
          </a:p>
          <a:p>
            <a:pPr marL="0" indent="0" algn="ctr" eaLnBrk="1" hangingPunct="1">
              <a:defRPr/>
            </a:pPr>
            <a:endParaRPr lang="ru-RU" altLang="ru-RU" sz="1800" b="1" dirty="0" smtClean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ru-RU" altLang="ru-RU" sz="1800" dirty="0" smtClean="0"/>
              <a:t>Многодетные семьи 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ru-RU" altLang="ru-RU" sz="1800" dirty="0" smtClean="0"/>
              <a:t>Герои труда, Полные кавалеры орденов славы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ru-RU" altLang="ru-RU" sz="1800" dirty="0" smtClean="0"/>
              <a:t>Категории граждан, в соответствии с законами субъектов РФ </a:t>
            </a:r>
          </a:p>
          <a:p>
            <a:pPr algn="just" eaLnBrk="1" hangingPunct="1">
              <a:buFont typeface="Arial" charset="0"/>
              <a:buChar char="•"/>
              <a:defRPr/>
            </a:pPr>
            <a:endParaRPr lang="ru-RU" altLang="ru-RU" sz="1800" dirty="0" smtClean="0"/>
          </a:p>
          <a:p>
            <a:pPr algn="just" eaLnBrk="1" hangingPunct="1">
              <a:buFont typeface="Arial" charset="0"/>
              <a:buChar char="•"/>
              <a:defRPr/>
            </a:pPr>
            <a:endParaRPr lang="ru-RU" altLang="ru-RU" sz="1600" dirty="0" smtClean="0"/>
          </a:p>
          <a:p>
            <a:pPr algn="just" eaLnBrk="1" hangingPunct="1">
              <a:buFont typeface="Arial" charset="0"/>
              <a:buChar char="•"/>
              <a:defRPr/>
            </a:pPr>
            <a:endParaRPr lang="ru-RU" altLang="ru-RU" sz="1600" dirty="0" smtClean="0"/>
          </a:p>
          <a:p>
            <a:pPr algn="just" eaLnBrk="1" hangingPunct="1">
              <a:buFont typeface="Arial" charset="0"/>
              <a:buChar char="•"/>
              <a:defRPr/>
            </a:pPr>
            <a:endParaRPr lang="ru-RU" altLang="ru-RU" sz="1600" dirty="0" smtClean="0"/>
          </a:p>
          <a:p>
            <a:pPr algn="just" eaLnBrk="1" hangingPunct="1">
              <a:buFont typeface="Arial" charset="0"/>
              <a:buChar char="•"/>
              <a:defRPr/>
            </a:pPr>
            <a:endParaRPr lang="ru-RU" altLang="ru-RU" sz="1200" dirty="0" smtClean="0"/>
          </a:p>
          <a:p>
            <a:pPr algn="just" eaLnBrk="1" hangingPunct="1">
              <a:buFont typeface="Arial" charset="0"/>
              <a:buChar char="•"/>
              <a:defRPr/>
            </a:pPr>
            <a:endParaRPr lang="ru-RU" altLang="ru-R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468313" y="549275"/>
            <a:ext cx="8353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800" b="1"/>
              <a:t>Предоставление земельных участков, находящихся в государственной или муниципальной собственности для садоводства и огородничества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395288" y="1714500"/>
            <a:ext cx="8353425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ru-RU" altLang="ru-RU" sz="1800" dirty="0" smtClean="0"/>
              <a:t>          Предоставление </a:t>
            </a:r>
            <a:r>
              <a:rPr lang="ru-RU" altLang="ru-RU" sz="1800" dirty="0"/>
              <a:t>земельных участков некоммерческим организациям, созданным гражданами, для ведения огородничества или садоводства осуществляется на </a:t>
            </a:r>
            <a:r>
              <a:rPr lang="ru-RU" altLang="ru-RU" sz="1800" b="1" dirty="0"/>
              <a:t>праве безвозмездного пользования </a:t>
            </a:r>
            <a:r>
              <a:rPr lang="ru-RU" altLang="ru-RU" sz="1800" dirty="0"/>
              <a:t>на срок не более чем пять </a:t>
            </a:r>
            <a:r>
              <a:rPr lang="ru-RU" altLang="ru-RU" sz="1800" dirty="0" smtClean="0"/>
              <a:t>лет </a:t>
            </a:r>
            <a:r>
              <a:rPr lang="ru-RU" altLang="ru-RU" sz="1800" dirty="0"/>
              <a:t>(статья 39.6 Земельного кодекса РФ)</a:t>
            </a:r>
            <a:endParaRPr lang="ru-RU" altLang="ru-RU" sz="1400" dirty="0"/>
          </a:p>
          <a:p>
            <a:pPr algn="ctr" eaLnBrk="1" hangingPunct="1"/>
            <a:endParaRPr lang="ru-RU" altLang="ru-RU" sz="1400" dirty="0"/>
          </a:p>
          <a:p>
            <a:pPr algn="just" eaLnBrk="1" hangingPunct="1">
              <a:buFont typeface="Arial" charset="0"/>
              <a:buChar char="•"/>
            </a:pPr>
            <a:r>
              <a:rPr lang="ru-RU" altLang="ru-RU" sz="1400" dirty="0" smtClean="0"/>
              <a:t>           Земельные </a:t>
            </a:r>
            <a:r>
              <a:rPr lang="ru-RU" altLang="ru-RU" sz="1400" dirty="0"/>
              <a:t>участки, образованные в соответствии с проектом межевания территории из земельного участка, предоставленного садоводческому, огородническому или дачному некоммерческому объединению, предоставляются членам такого объединения в соответствии с распределением образованных или образуемых земельных участков </a:t>
            </a:r>
            <a:r>
              <a:rPr lang="ru-RU" altLang="ru-RU" sz="1400" b="1" dirty="0"/>
              <a:t>в собственность или аренду без проведения торгов</a:t>
            </a:r>
            <a:r>
              <a:rPr lang="ru-RU" altLang="ru-RU" sz="1400" dirty="0"/>
              <a:t>. </a:t>
            </a:r>
          </a:p>
          <a:p>
            <a:pPr algn="just" eaLnBrk="1" hangingPunct="1"/>
            <a:r>
              <a:rPr lang="ru-RU" altLang="ru-RU" sz="1400" dirty="0"/>
              <a:t>(статья 39.10 Земельного кодекса РФ, статья 14 Федерального закона № 66-ФЗ)</a:t>
            </a:r>
          </a:p>
          <a:p>
            <a:pPr eaLnBrk="1" hangingPunct="1"/>
            <a:endParaRPr lang="ru-RU" altLang="ru-RU" sz="1400" dirty="0"/>
          </a:p>
          <a:p>
            <a:pPr algn="just" eaLnBrk="1" hangingPunct="1"/>
            <a:r>
              <a:rPr lang="ru-RU" altLang="ru-RU" sz="1800" dirty="0" smtClean="0"/>
              <a:t>          Земельные </a:t>
            </a:r>
            <a:r>
              <a:rPr lang="ru-RU" altLang="ru-RU" sz="1800" dirty="0"/>
              <a:t>участки, образованные в результате раздела земельного участка, предоставленного некоммерческой организации, </a:t>
            </a:r>
            <a:r>
              <a:rPr lang="ru-RU" altLang="ru-RU" sz="1800" dirty="0" smtClean="0"/>
              <a:t>и </a:t>
            </a:r>
            <a:r>
              <a:rPr lang="ru-RU" altLang="ru-RU" sz="1800" dirty="0"/>
              <a:t>относящегося к имуществу общего пользования, </a:t>
            </a:r>
            <a:r>
              <a:rPr lang="ru-RU" altLang="ru-RU" sz="1800" dirty="0" smtClean="0"/>
              <a:t>предоставляются </a:t>
            </a:r>
            <a:r>
              <a:rPr lang="ru-RU" altLang="ru-RU" sz="1800" dirty="0"/>
              <a:t>некоммерческой организации в собственность </a:t>
            </a:r>
            <a:r>
              <a:rPr lang="ru-RU" altLang="ru-RU" sz="1800" dirty="0" smtClean="0"/>
              <a:t>бесплатно (статья </a:t>
            </a:r>
            <a:r>
              <a:rPr lang="ru-RU" altLang="ru-RU" sz="1800" dirty="0"/>
              <a:t>39.5 Земельного кодекса РФ) </a:t>
            </a:r>
            <a:endParaRPr lang="ru-RU" altLang="ru-RU" sz="1800" dirty="0" smtClean="0"/>
          </a:p>
          <a:p>
            <a:pPr algn="just" eaLnBrk="1" hangingPunct="1"/>
            <a:r>
              <a:rPr lang="ru-RU" altLang="ru-RU" sz="1400" dirty="0"/>
              <a:t>           </a:t>
            </a:r>
            <a:endParaRPr lang="ru-RU" altLang="ru-RU" sz="1400" dirty="0" smtClean="0"/>
          </a:p>
          <a:p>
            <a:pPr algn="just" eaLnBrk="1" hangingPunct="1"/>
            <a:r>
              <a:rPr lang="ru-RU" altLang="ru-RU" sz="1400" dirty="0"/>
              <a:t> </a:t>
            </a:r>
            <a:r>
              <a:rPr lang="ru-RU" altLang="ru-RU" sz="1400" dirty="0" smtClean="0"/>
              <a:t>            До </a:t>
            </a:r>
            <a:r>
              <a:rPr lang="ru-RU" altLang="ru-RU" sz="1400" dirty="0"/>
              <a:t>31 декабря 2020 года члены садоводческого, огороднического или дачного некоммерческого объединения граждан имеют </a:t>
            </a:r>
            <a:r>
              <a:rPr lang="ru-RU" altLang="ru-RU" sz="1400" dirty="0" smtClean="0"/>
              <a:t>право </a:t>
            </a:r>
            <a:r>
              <a:rPr lang="ru-RU" altLang="ru-RU" sz="1400" dirty="0"/>
              <a:t>приобрести земельный участок, предназначенный для ведения </a:t>
            </a:r>
            <a:r>
              <a:rPr lang="ru-RU" altLang="ru-RU" sz="1400" dirty="0" smtClean="0"/>
              <a:t>садоводства в </a:t>
            </a:r>
            <a:r>
              <a:rPr lang="ru-RU" altLang="ru-RU" sz="1400" dirty="0"/>
              <a:t>собственность </a:t>
            </a:r>
            <a:r>
              <a:rPr lang="ru-RU" altLang="ru-RU" sz="1400" dirty="0" smtClean="0"/>
              <a:t>бесплатно</a:t>
            </a:r>
            <a:r>
              <a:rPr lang="ru-RU" altLang="ru-RU" sz="1800" dirty="0"/>
              <a:t> </a:t>
            </a:r>
            <a:r>
              <a:rPr lang="ru-RU" altLang="ru-RU" sz="1400" dirty="0" smtClean="0"/>
              <a:t>(статья 3 </a:t>
            </a:r>
            <a:r>
              <a:rPr lang="ru-RU" altLang="ru-RU" sz="1400" dirty="0"/>
              <a:t>Федерального </a:t>
            </a:r>
            <a:r>
              <a:rPr lang="ru-RU" altLang="ru-RU" sz="1400" dirty="0" smtClean="0"/>
              <a:t>закона </a:t>
            </a:r>
            <a:r>
              <a:rPr lang="ru-RU" altLang="ru-RU" sz="1400" dirty="0"/>
              <a:t>от 25 октября 2001 </a:t>
            </a:r>
            <a:r>
              <a:rPr lang="ru-RU" altLang="ru-RU" sz="1400" dirty="0" smtClean="0"/>
              <a:t>г. № 137-ФЗ)</a:t>
            </a:r>
            <a:endParaRPr lang="ru-RU" alt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572000" y="1628775"/>
            <a:ext cx="3816350" cy="8636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>
                <a:solidFill>
                  <a:srgbClr val="FFFFFF"/>
                </a:solidFill>
                <a:cs typeface="Arial" pitchFamily="34" charset="0"/>
              </a:rPr>
              <a:t>Без торгов (закрытый перечень) </a:t>
            </a:r>
          </a:p>
        </p:txBody>
      </p:sp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95288" y="2492375"/>
            <a:ext cx="252095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200" b="1"/>
              <a:t>Общее правило</a:t>
            </a:r>
          </a:p>
          <a:p>
            <a:pPr eaLnBrk="1" hangingPunct="1"/>
            <a:endParaRPr lang="ru-RU" altLang="ru-RU" sz="1400" i="1"/>
          </a:p>
          <a:p>
            <a:pPr eaLnBrk="1" hangingPunct="1"/>
            <a:endParaRPr lang="ru-RU" altLang="ru-RU" sz="1200" i="1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288" y="1557338"/>
            <a:ext cx="2520950" cy="8636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>
                <a:solidFill>
                  <a:srgbClr val="FFFFFF"/>
                </a:solidFill>
                <a:cs typeface="Arial" pitchFamily="34" charset="0"/>
              </a:rPr>
              <a:t>Аукцион </a:t>
            </a:r>
          </a:p>
        </p:txBody>
      </p:sp>
      <p:sp>
        <p:nvSpPr>
          <p:cNvPr id="14341" name="TextBox 11"/>
          <p:cNvSpPr txBox="1">
            <a:spLocks noChangeArrowheads="1"/>
          </p:cNvSpPr>
          <p:nvPr/>
        </p:nvSpPr>
        <p:spPr bwMode="auto">
          <a:xfrm>
            <a:off x="4500563" y="2708275"/>
            <a:ext cx="4176712" cy="345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400" b="1" dirty="0"/>
              <a:t>В границах населенного пункта: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400" dirty="0"/>
              <a:t>ведения садоводства;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400" dirty="0"/>
              <a:t>ведения личного подсобного хозяйства в границах населенного пункта;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400" dirty="0"/>
              <a:t>дачного хозяйства;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400" dirty="0"/>
              <a:t>для осуществления крестьянским (фермерским) хозяйством его деятельности.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400" b="1" dirty="0"/>
              <a:t>За границами населенного пункта: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400" dirty="0"/>
              <a:t>для сенокошения;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400" dirty="0"/>
              <a:t>выпаса сельскохозяйственных животных;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400" dirty="0"/>
              <a:t>ведения </a:t>
            </a:r>
            <a:r>
              <a:rPr lang="ru-RU" altLang="ru-RU" sz="1400" dirty="0" smtClean="0"/>
              <a:t>огородничества;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ru-RU" altLang="ru-RU" sz="1400" dirty="0"/>
              <a:t>ведения личного подсобного хозяйства </a:t>
            </a:r>
            <a:r>
              <a:rPr lang="ru-RU" altLang="ru-RU" sz="1400" dirty="0" smtClean="0"/>
              <a:t>за границами </a:t>
            </a:r>
            <a:r>
              <a:rPr lang="ru-RU" altLang="ru-RU" sz="1400" dirty="0"/>
              <a:t>населенного </a:t>
            </a:r>
            <a:r>
              <a:rPr lang="ru-RU" altLang="ru-RU" sz="1400" dirty="0" smtClean="0"/>
              <a:t>пункта</a:t>
            </a:r>
            <a:endParaRPr lang="ru-RU" altLang="ru-RU" sz="1200" dirty="0"/>
          </a:p>
        </p:txBody>
      </p:sp>
      <p:sp>
        <p:nvSpPr>
          <p:cNvPr id="14342" name="TextBox 1"/>
          <p:cNvSpPr txBox="1">
            <a:spLocks noChangeArrowheads="1"/>
          </p:cNvSpPr>
          <p:nvPr/>
        </p:nvSpPr>
        <p:spPr bwMode="auto">
          <a:xfrm>
            <a:off x="395288" y="404813"/>
            <a:ext cx="8353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000" b="1"/>
              <a:t>Предоставление гражданам земельных участков, находящихся в государственной или муниципальной собственности в аренду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468313" y="549275"/>
            <a:ext cx="8353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800" b="1"/>
              <a:t>Предоставление земельных участков, находящихся в государственной или муниципальной собственности для садоводства и огородничества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395288" y="1412875"/>
            <a:ext cx="835342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ru-RU" altLang="ru-RU" sz="1600" dirty="0" smtClean="0"/>
              <a:t>          Предельный </a:t>
            </a:r>
            <a:r>
              <a:rPr lang="ru-RU" altLang="ru-RU" sz="1600" dirty="0"/>
              <a:t>размер земельного участка, который </a:t>
            </a:r>
            <a:r>
              <a:rPr lang="ru-RU" altLang="ru-RU" sz="1600" dirty="0" smtClean="0"/>
              <a:t>может </a:t>
            </a:r>
            <a:r>
              <a:rPr lang="ru-RU" altLang="ru-RU" sz="1600" dirty="0"/>
              <a:t>быть предоставлен в безвозмездное пользование садоводческому или огородническому некоммерческому объединению, </a:t>
            </a:r>
            <a:r>
              <a:rPr lang="ru-RU" altLang="ru-RU" sz="1600" b="1" dirty="0"/>
              <a:t>не может превышать площадь</a:t>
            </a:r>
            <a:r>
              <a:rPr lang="ru-RU" altLang="ru-RU" sz="1600" dirty="0"/>
              <a:t>, рассчитанную как сумма площади садовых или огородных земельных участков и площади земельных участков, подлежащих отнесению к имуществу общего пользования (статья 14 Федерального закона № 66-ФЗ )</a:t>
            </a:r>
          </a:p>
          <a:p>
            <a:pPr algn="ctr" eaLnBrk="1" hangingPunct="1"/>
            <a:endParaRPr lang="ru-RU" altLang="ru-RU" sz="1400" dirty="0"/>
          </a:p>
          <a:p>
            <a:pPr algn="just" eaLnBrk="1" hangingPunct="1">
              <a:buFont typeface="Arial" charset="0"/>
              <a:buChar char="•"/>
            </a:pPr>
            <a:r>
              <a:rPr lang="ru-RU" altLang="ru-RU" sz="1400" dirty="0" smtClean="0"/>
              <a:t>         В </a:t>
            </a:r>
            <a:r>
              <a:rPr lang="ru-RU" altLang="ru-RU" sz="1400" dirty="0"/>
              <a:t>целях определения предельного размера земельного участка, который находится в государственной или муниципальной собственности и может быть предоставлен в безвозмездное пользование садоводческому или огородническому некоммерческому объединению, площадь садовых или огородных земельных участков, которые будут образованы для предоставления членам садоводческого или огороднического некоммерческого объединения, </a:t>
            </a:r>
            <a:r>
              <a:rPr lang="ru-RU" altLang="ru-RU" sz="1400" b="1" dirty="0"/>
              <a:t>определяется как произведение количества членов </a:t>
            </a:r>
            <a:r>
              <a:rPr lang="ru-RU" altLang="ru-RU" sz="1400" dirty="0"/>
              <a:t>указанного объединения и установленного предельного максимального размера таких земельных участков. Площадь земельных участков, подлежащих отнесению к имуществу общего пользования, определяется в размере двадцати пяти процентов площади садовых или огородных земельных </a:t>
            </a:r>
            <a:r>
              <a:rPr lang="ru-RU" altLang="ru-RU" sz="1400" dirty="0" smtClean="0"/>
              <a:t>участков</a:t>
            </a:r>
            <a:r>
              <a:rPr lang="ru-RU" altLang="ru-RU" sz="1400" dirty="0"/>
              <a:t> </a:t>
            </a:r>
            <a:r>
              <a:rPr lang="ru-RU" altLang="ru-RU" sz="1400" dirty="0" smtClean="0"/>
              <a:t>(статья </a:t>
            </a:r>
            <a:r>
              <a:rPr lang="ru-RU" altLang="ru-RU" sz="1400" dirty="0"/>
              <a:t>14 Федерального закона № 66-ФЗ </a:t>
            </a:r>
            <a:r>
              <a:rPr lang="ru-RU" altLang="ru-RU" sz="1400" dirty="0" smtClean="0"/>
              <a:t>).</a:t>
            </a:r>
            <a:endParaRPr lang="ru-RU" altLang="ru-RU" sz="1400" dirty="0"/>
          </a:p>
          <a:p>
            <a:pPr eaLnBrk="1" hangingPunct="1">
              <a:buFont typeface="Arial" charset="0"/>
              <a:buNone/>
            </a:pPr>
            <a:endParaRPr lang="ru-RU" altLang="ru-RU" sz="1400" dirty="0"/>
          </a:p>
          <a:p>
            <a:pPr algn="just" eaLnBrk="1" hangingPunct="1">
              <a:buFont typeface="Arial" charset="0"/>
              <a:buNone/>
            </a:pPr>
            <a:r>
              <a:rPr lang="ru-RU" altLang="ru-RU" sz="1400" dirty="0" smtClean="0"/>
              <a:t>          Распределение </a:t>
            </a:r>
            <a:r>
              <a:rPr lang="ru-RU" altLang="ru-RU" sz="1400" dirty="0"/>
              <a:t>образованных или образуемых земельных участков между членами садоводческого, огороднического или дачного некоммерческого объединения, </a:t>
            </a:r>
            <a:r>
              <a:rPr lang="ru-RU" altLang="ru-RU" sz="1400" b="1" dirty="0"/>
              <a:t>осуществляется на основании решения </a:t>
            </a:r>
            <a:r>
              <a:rPr lang="ru-RU" altLang="ru-RU" sz="1400" dirty="0"/>
              <a:t>общего собрания членов соответствующего </a:t>
            </a:r>
            <a:r>
              <a:rPr lang="ru-RU" altLang="ru-RU" sz="1400" dirty="0" smtClean="0"/>
              <a:t>объединения.</a:t>
            </a:r>
            <a:endParaRPr lang="ru-RU" altLang="ru-RU" sz="1400" dirty="0"/>
          </a:p>
          <a:p>
            <a:pPr eaLnBrk="1" hangingPunct="1"/>
            <a:endParaRPr lang="ru-RU" altLang="ru-RU" sz="1200" dirty="0"/>
          </a:p>
          <a:p>
            <a:pPr algn="just" eaLnBrk="1" hangingPunct="1"/>
            <a:r>
              <a:rPr lang="ru-RU" altLang="ru-RU" sz="1200" dirty="0" smtClean="0"/>
              <a:t>           Организация </a:t>
            </a:r>
            <a:r>
              <a:rPr lang="ru-RU" altLang="ru-RU" sz="1200" dirty="0"/>
              <a:t>территории огороднического некоммерческого объединения, раздел земельного участка, предоставленного соответствующему объединению, осуществляются на основании проекта межевания территории</a:t>
            </a:r>
          </a:p>
          <a:p>
            <a:pPr eaLnBrk="1" hangingPunct="1"/>
            <a:endParaRPr lang="ru-RU" alt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endParaRPr lang="ru-RU" altLang="ru-RU" dirty="0" smtClean="0">
              <a:latin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dirty="0" smtClean="0">
              <a:latin typeface="Arial" charset="0"/>
            </a:endParaRPr>
          </a:p>
          <a:p>
            <a:pPr marL="0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Спасибо за внимание!</a:t>
            </a:r>
            <a:endParaRPr lang="ru-RU" alt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76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188640"/>
            <a:ext cx="7689850" cy="136815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dirty="0" smtClean="0"/>
              <a:t>Цели Федерального закона </a:t>
            </a:r>
            <a:br>
              <a:rPr lang="ru-RU" altLang="ru-RU" sz="2000" dirty="0" smtClean="0"/>
            </a:br>
            <a:r>
              <a:rPr lang="ru-RU" altLang="ru-RU" sz="2000" dirty="0" smtClean="0"/>
              <a:t>от 23.06.2014 </a:t>
            </a:r>
            <a:r>
              <a:rPr lang="ru-RU" altLang="ru-RU" sz="2000" dirty="0"/>
              <a:t>№ 171-ФЗ «О внесении изменений</a:t>
            </a:r>
            <a:br>
              <a:rPr lang="ru-RU" altLang="ru-RU" sz="2000" dirty="0"/>
            </a:br>
            <a:r>
              <a:rPr lang="ru-RU" altLang="ru-RU" sz="2000" dirty="0"/>
              <a:t>в Земельный кодекс Российской Федерации и отдельные</a:t>
            </a:r>
            <a:br>
              <a:rPr lang="ru-RU" altLang="ru-RU" sz="2000" dirty="0"/>
            </a:br>
            <a:r>
              <a:rPr lang="ru-RU" altLang="ru-RU" sz="2000" dirty="0"/>
              <a:t>законодательные акты Российской Федерации</a:t>
            </a:r>
            <a:r>
              <a:rPr lang="ru-RU" altLang="ru-RU" sz="2000" dirty="0" smtClean="0"/>
              <a:t>»</a:t>
            </a:r>
            <a:endParaRPr lang="ru-RU" altLang="ru-RU" sz="2400" b="1" dirty="0" smtClean="0"/>
          </a:p>
        </p:txBody>
      </p:sp>
      <p:sp>
        <p:nvSpPr>
          <p:cNvPr id="5123" name="Объект 2"/>
          <p:cNvSpPr>
            <a:spLocks noGrp="1"/>
          </p:cNvSpPr>
          <p:nvPr>
            <p:ph idx="4294967295"/>
          </p:nvPr>
        </p:nvSpPr>
        <p:spPr>
          <a:xfrm>
            <a:off x="755576" y="1484784"/>
            <a:ext cx="7704138" cy="4897437"/>
          </a:xfrm>
        </p:spPr>
        <p:txBody>
          <a:bodyPr>
            <a:normAutofit lnSpcReduction="10000"/>
          </a:bodyPr>
          <a:lstStyle/>
          <a:p>
            <a:pPr algn="just" eaLnBrk="1" hangingPunct="1"/>
            <a:endParaRPr lang="ru-RU" altLang="ru-RU" sz="2000" dirty="0" smtClean="0"/>
          </a:p>
          <a:p>
            <a:pPr algn="just" eaLnBrk="1" hangingPunct="1"/>
            <a:r>
              <a:rPr lang="ru-RU" altLang="ru-RU" sz="2000" dirty="0" smtClean="0"/>
              <a:t>Упрощение порядка предоставления земельных участков</a:t>
            </a:r>
          </a:p>
          <a:p>
            <a:pPr algn="just" eaLnBrk="1" hangingPunct="1"/>
            <a:r>
              <a:rPr lang="ru-RU" altLang="ru-RU" sz="2000" dirty="0" smtClean="0"/>
              <a:t>Вовлечение земельных участков в гражданский оборот  </a:t>
            </a:r>
          </a:p>
          <a:p>
            <a:pPr algn="just" eaLnBrk="1" hangingPunct="1"/>
            <a:r>
              <a:rPr lang="ru-RU" altLang="ru-RU" sz="2000" dirty="0" smtClean="0"/>
              <a:t>Установление взаимосвязи земельного законодательства с градостроительным законодательством</a:t>
            </a:r>
          </a:p>
          <a:p>
            <a:pPr algn="just"/>
            <a:r>
              <a:rPr lang="ru-RU" altLang="ru-RU" sz="2000" dirty="0" smtClean="0"/>
              <a:t>Установление запрета </a:t>
            </a:r>
            <a:r>
              <a:rPr lang="ru-RU" altLang="ru-RU" sz="2000" dirty="0"/>
              <a:t>на предоставление земельных </a:t>
            </a:r>
            <a:r>
              <a:rPr lang="ru-RU" altLang="ru-RU" sz="2000" dirty="0" smtClean="0"/>
              <a:t>участков </a:t>
            </a:r>
            <a:r>
              <a:rPr lang="ru-RU" altLang="ru-RU" sz="2000" dirty="0"/>
              <a:t>без проведения торгов, за исключением закрытого перечня случаев, указанных </a:t>
            </a:r>
            <a:r>
              <a:rPr lang="ru-RU" altLang="ru-RU" sz="2000" dirty="0" smtClean="0"/>
              <a:t>в законе</a:t>
            </a:r>
          </a:p>
          <a:p>
            <a:pPr algn="just"/>
            <a:r>
              <a:rPr lang="ru-RU" altLang="ru-RU" sz="2000" dirty="0" smtClean="0"/>
              <a:t>Установление обязанности </a:t>
            </a:r>
            <a:r>
              <a:rPr lang="ru-RU" altLang="ru-RU" sz="2000" dirty="0"/>
              <a:t>органов государственной власти и органов местного самоуправления выставлять свободные земельные участки на торги по заявлениям граждан и юридических </a:t>
            </a:r>
            <a:r>
              <a:rPr lang="ru-RU" altLang="ru-RU" sz="2000" dirty="0" smtClean="0"/>
              <a:t>лиц</a:t>
            </a:r>
          </a:p>
          <a:p>
            <a:pPr algn="just"/>
            <a:r>
              <a:rPr lang="ru-RU" altLang="ru-RU" sz="1200" dirty="0" smtClean="0"/>
              <a:t>         В целях реализации федерального закона требуется принять:</a:t>
            </a:r>
          </a:p>
          <a:p>
            <a:pPr algn="just"/>
            <a:r>
              <a:rPr lang="ru-RU" altLang="ru-RU" sz="1200" dirty="0" smtClean="0"/>
              <a:t>          15 постановлений Правительства РФ</a:t>
            </a:r>
          </a:p>
          <a:p>
            <a:pPr algn="just"/>
            <a:r>
              <a:rPr lang="ru-RU" altLang="ru-RU" sz="1200" dirty="0" smtClean="0"/>
              <a:t>         11 подзаконных актов</a:t>
            </a:r>
          </a:p>
        </p:txBody>
      </p:sp>
    </p:spTree>
    <p:extLst>
      <p:ext uri="{BB962C8B-B14F-4D97-AF65-F5344CB8AC3E}">
        <p14:creationId xmlns:p14="http://schemas.microsoft.com/office/powerpoint/2010/main" val="313023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27584" y="188640"/>
            <a:ext cx="768985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dirty="0" smtClean="0"/>
              <a:t>Полномочия по распоряжению земельными участками, государственная собственность на которые не разграничена</a:t>
            </a:r>
            <a:r>
              <a:rPr lang="ru-RU" altLang="ru-RU" sz="2400" b="1" dirty="0" smtClean="0"/>
              <a:t> 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4294967295"/>
          </p:nvPr>
        </p:nvSpPr>
        <p:spPr>
          <a:xfrm>
            <a:off x="539552" y="2780928"/>
            <a:ext cx="2448272" cy="1656184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1400" dirty="0"/>
              <a:t>Распоряжение земельными участками, государственная собственность на которые не разграничена, </a:t>
            </a:r>
            <a:r>
              <a:rPr lang="ru-RU" sz="1400" dirty="0" smtClean="0"/>
              <a:t>осуществляется</a:t>
            </a:r>
          </a:p>
          <a:p>
            <a:pPr marL="109728" indent="0" algn="just">
              <a:buNone/>
            </a:pPr>
            <a:endParaRPr lang="ru-RU" sz="1400" dirty="0"/>
          </a:p>
          <a:p>
            <a:pPr marL="109728" indent="0" algn="just">
              <a:buNone/>
            </a:pPr>
            <a:endParaRPr lang="ru-RU" sz="1400" dirty="0" smtClean="0"/>
          </a:p>
          <a:p>
            <a:pPr marL="109728" indent="0" algn="just">
              <a:buNone/>
            </a:pPr>
            <a:endParaRPr lang="ru-RU" sz="1400" dirty="0"/>
          </a:p>
          <a:p>
            <a:pPr marL="109728" indent="0" algn="just">
              <a:buNone/>
            </a:pPr>
            <a:endParaRPr lang="ru-RU" sz="1400" dirty="0" smtClean="0"/>
          </a:p>
          <a:p>
            <a:pPr algn="just"/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1412776"/>
            <a:ext cx="4774677" cy="50405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 smtClean="0"/>
              <a:t>           Органом </a:t>
            </a:r>
            <a:r>
              <a:rPr lang="ru-RU" sz="1200" dirty="0"/>
              <a:t>местного самоуправления </a:t>
            </a:r>
            <a:r>
              <a:rPr lang="ru-RU" sz="1200" b="1" u="sng" dirty="0"/>
              <a:t>городского округа </a:t>
            </a:r>
            <a:r>
              <a:rPr lang="ru-RU" sz="1200" dirty="0"/>
              <a:t>в отношении земельных участков, расположенных на территории городского </a:t>
            </a:r>
            <a:r>
              <a:rPr lang="ru-RU" sz="1200" dirty="0" smtClean="0"/>
              <a:t>округа.</a:t>
            </a:r>
          </a:p>
          <a:p>
            <a:pPr algn="just"/>
            <a:endParaRPr lang="ru-RU" sz="1200" dirty="0"/>
          </a:p>
          <a:p>
            <a:pPr algn="just"/>
            <a:r>
              <a:rPr lang="ru-RU" sz="1200" dirty="0" smtClean="0"/>
              <a:t>           Органом </a:t>
            </a:r>
            <a:r>
              <a:rPr lang="ru-RU" sz="1200" dirty="0"/>
              <a:t>местного самоуправления </a:t>
            </a:r>
            <a:r>
              <a:rPr lang="ru-RU" sz="1200" b="1" u="sng" dirty="0"/>
              <a:t>поселения</a:t>
            </a:r>
            <a:r>
              <a:rPr lang="ru-RU" sz="1200" dirty="0"/>
              <a:t> в отношении земельных участков, расположенных на территории поселения, при наличии утвержденных правил землепользования и застройки </a:t>
            </a:r>
            <a:r>
              <a:rPr lang="ru-RU" sz="1200" dirty="0" smtClean="0"/>
              <a:t>поселения.</a:t>
            </a:r>
          </a:p>
          <a:p>
            <a:pPr algn="just"/>
            <a:r>
              <a:rPr lang="ru-RU" sz="1200" dirty="0"/>
              <a:t> </a:t>
            </a:r>
            <a:r>
              <a:rPr lang="ru-RU" sz="1200" dirty="0" smtClean="0"/>
              <a:t>          </a:t>
            </a:r>
          </a:p>
          <a:p>
            <a:pPr algn="just"/>
            <a:r>
              <a:rPr lang="ru-RU" sz="1200" dirty="0"/>
              <a:t> </a:t>
            </a:r>
            <a:r>
              <a:rPr lang="ru-RU" sz="1200" dirty="0" smtClean="0"/>
              <a:t>          Органом </a:t>
            </a:r>
            <a:r>
              <a:rPr lang="ru-RU" sz="1200" dirty="0"/>
              <a:t>местного самоуправления </a:t>
            </a:r>
            <a:r>
              <a:rPr lang="ru-RU" sz="1200" b="1" u="sng" dirty="0"/>
              <a:t>муниципального района </a:t>
            </a:r>
            <a:r>
              <a:rPr lang="ru-RU" sz="1200" dirty="0"/>
              <a:t>в отношении земельных участков, расположенных на территории поселения, входящего в состав этого муниципального района, при отсутствии утвержденных правил землепользования и застройки </a:t>
            </a:r>
            <a:r>
              <a:rPr lang="ru-RU" sz="1200" dirty="0" smtClean="0"/>
              <a:t>поселения.</a:t>
            </a:r>
          </a:p>
          <a:p>
            <a:pPr algn="just"/>
            <a:endParaRPr lang="ru-RU" sz="1200" dirty="0"/>
          </a:p>
          <a:p>
            <a:pPr algn="just"/>
            <a:r>
              <a:rPr lang="ru-RU" sz="1200" dirty="0" smtClean="0"/>
              <a:t>           Органами </a:t>
            </a:r>
            <a:r>
              <a:rPr lang="ru-RU" sz="1200" dirty="0"/>
              <a:t>исполнительной власти субъектов Российской Федерации - городов федерального значения </a:t>
            </a:r>
            <a:r>
              <a:rPr lang="ru-RU" sz="1200" b="1" u="sng" dirty="0"/>
              <a:t>Москвы, Санкт-Петербурга, Севастополя </a:t>
            </a:r>
            <a:r>
              <a:rPr lang="ru-RU" sz="1200" dirty="0"/>
              <a:t>в отношении земельных участков, расположенных в границах указанных субъектов, если законами указанных субъектов не установлено, что данные полномочия осуществляются органами местного </a:t>
            </a:r>
            <a:r>
              <a:rPr lang="ru-RU" sz="1200" dirty="0" smtClean="0"/>
              <a:t>самоуправления.</a:t>
            </a:r>
            <a:endParaRPr lang="ru-RU" sz="1200" dirty="0"/>
          </a:p>
        </p:txBody>
      </p:sp>
      <p:sp>
        <p:nvSpPr>
          <p:cNvPr id="2" name="Стрелка вправо 1"/>
          <p:cNvSpPr/>
          <p:nvPr/>
        </p:nvSpPr>
        <p:spPr>
          <a:xfrm>
            <a:off x="3203848" y="3356992"/>
            <a:ext cx="720080" cy="57606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ятно 1 2"/>
          <p:cNvSpPr/>
          <p:nvPr/>
        </p:nvSpPr>
        <p:spPr>
          <a:xfrm>
            <a:off x="683568" y="4869160"/>
            <a:ext cx="2520280" cy="1800200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</a:t>
            </a:r>
            <a:r>
              <a:rPr lang="ru-RU" dirty="0" smtClean="0"/>
              <a:t> 1 марта 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20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188640"/>
            <a:ext cx="7689850" cy="1143000"/>
          </a:xfrm>
        </p:spPr>
        <p:txBody>
          <a:bodyPr/>
          <a:lstStyle/>
          <a:p>
            <a:pPr algn="ctr" eaLnBrk="1" hangingPunct="1"/>
            <a:r>
              <a:rPr lang="ru-RU" altLang="ru-RU" sz="2400" b="1" dirty="0" smtClean="0"/>
              <a:t>Основные недостатки существующего порядка  предоставления земельных участков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4294967295"/>
          </p:nvPr>
        </p:nvSpPr>
        <p:spPr>
          <a:xfrm>
            <a:off x="755576" y="1484784"/>
            <a:ext cx="7704138" cy="4897437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ru-RU" altLang="ru-RU" sz="2000" dirty="0" smtClean="0"/>
              <a:t>Непрозрачная система распределения земельных ресурсов - существует </a:t>
            </a:r>
            <a:r>
              <a:rPr lang="ru-RU" altLang="ru-RU" sz="2000" u="sng" dirty="0" smtClean="0"/>
              <a:t>возможность предоставления участков без торгов.</a:t>
            </a:r>
          </a:p>
          <a:p>
            <a:pPr algn="just" eaLnBrk="1" hangingPunct="1"/>
            <a:r>
              <a:rPr lang="ru-RU" altLang="ru-RU" sz="1200" dirty="0" smtClean="0"/>
              <a:t>(субъективный подход принятия решений о предоставлении з.у. без торгов)</a:t>
            </a:r>
          </a:p>
          <a:p>
            <a:pPr algn="just" eaLnBrk="1" hangingPunct="1"/>
            <a:endParaRPr lang="ru-RU" altLang="ru-RU" sz="1200" dirty="0" smtClean="0"/>
          </a:p>
          <a:p>
            <a:pPr algn="just" eaLnBrk="1" hangingPunct="1"/>
            <a:r>
              <a:rPr lang="ru-RU" altLang="ru-RU" sz="2000" dirty="0" smtClean="0"/>
              <a:t>Отсутствуют сроки предоставления земельных участков, основания для отказа в предоставлении земельных участков, перечень документов от заявителя,  множество административных барьеров </a:t>
            </a:r>
          </a:p>
          <a:p>
            <a:pPr algn="just" eaLnBrk="1" hangingPunct="1"/>
            <a:endParaRPr lang="ru-RU" altLang="ru-RU" sz="2000" dirty="0" smtClean="0"/>
          </a:p>
          <a:p>
            <a:pPr algn="just" eaLnBrk="1" hangingPunct="1"/>
            <a:r>
              <a:rPr lang="ru-RU" altLang="ru-RU" sz="2000" u="sng" dirty="0" smtClean="0"/>
              <a:t>Процедура предоставления земельных участков для строительства</a:t>
            </a:r>
            <a:r>
              <a:rPr lang="ru-RU" altLang="ru-RU" sz="2000" dirty="0" smtClean="0"/>
              <a:t> длительная, с большим количеством  избыточных  документов и согласований </a:t>
            </a:r>
          </a:p>
          <a:p>
            <a:pPr algn="just" eaLnBrk="1" hangingPunct="1"/>
            <a:r>
              <a:rPr lang="ru-RU" altLang="ru-RU" sz="1200" dirty="0" smtClean="0"/>
              <a:t>(предварительное согласование места размещения объекта, акт выбора)</a:t>
            </a:r>
          </a:p>
          <a:p>
            <a:pPr algn="just"/>
            <a:r>
              <a:rPr lang="ru-RU" altLang="ru-RU" sz="1200" dirty="0"/>
              <a:t>предусмотрено два решения, которые по смыслу дублируют друг друга: решение об образовании участка  и решение об утверждении схемы  расположения участка. </a:t>
            </a:r>
          </a:p>
          <a:p>
            <a:pPr algn="just" eaLnBrk="1" hangingPunct="1"/>
            <a:endParaRPr lang="ru-RU" altLang="ru-RU" sz="2000" dirty="0"/>
          </a:p>
          <a:p>
            <a:pPr algn="just" eaLnBrk="1" hangingPunct="1"/>
            <a:endParaRPr lang="ru-RU" altLang="ru-RU" sz="20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188640"/>
            <a:ext cx="76898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dirty="0"/>
              <a:t>Схема</a:t>
            </a:r>
            <a:br>
              <a:rPr lang="ru-RU" altLang="ru-RU" sz="2400" dirty="0"/>
            </a:br>
            <a:r>
              <a:rPr lang="ru-RU" altLang="ru-RU" sz="2400" dirty="0"/>
              <a:t> расположения земельного участка или земельных участков на кадастровом плане территории</a:t>
            </a:r>
            <a:endParaRPr lang="ru-RU" altLang="ru-RU" sz="2400" b="1" dirty="0" smtClean="0"/>
          </a:p>
        </p:txBody>
      </p:sp>
      <p:sp>
        <p:nvSpPr>
          <p:cNvPr id="5123" name="Объект 2"/>
          <p:cNvSpPr>
            <a:spLocks noGrp="1"/>
          </p:cNvSpPr>
          <p:nvPr>
            <p:ph idx="4294967295"/>
          </p:nvPr>
        </p:nvSpPr>
        <p:spPr>
          <a:xfrm>
            <a:off x="863947" y="4725144"/>
            <a:ext cx="7704138" cy="1629789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endParaRPr lang="ru-RU" altLang="ru-RU" sz="1200" dirty="0" smtClean="0"/>
          </a:p>
          <a:p>
            <a:pPr algn="just"/>
            <a:r>
              <a:rPr lang="ru-RU" altLang="ru-RU" sz="1200" dirty="0" smtClean="0"/>
              <a:t>Решение об утверждении схемы не связано </a:t>
            </a:r>
            <a:r>
              <a:rPr lang="ru-RU" altLang="ru-RU" sz="1200" b="1" u="sng" dirty="0" smtClean="0"/>
              <a:t>с установлением ВРИ </a:t>
            </a:r>
            <a:r>
              <a:rPr lang="ru-RU" altLang="ru-RU" sz="1200" dirty="0" smtClean="0"/>
              <a:t>(ВРИ устанавливается ПЗЗ)</a:t>
            </a:r>
          </a:p>
          <a:p>
            <a:pPr algn="just"/>
            <a:r>
              <a:rPr lang="ru-RU" altLang="ru-RU" sz="1200" dirty="0" smtClean="0"/>
              <a:t>В схеме указывается:</a:t>
            </a:r>
          </a:p>
          <a:p>
            <a:pPr algn="just"/>
            <a:r>
              <a:rPr lang="ru-RU" altLang="ru-RU" sz="1200" dirty="0" smtClean="0"/>
              <a:t>местоположение з.у., </a:t>
            </a:r>
          </a:p>
          <a:p>
            <a:pPr algn="just"/>
            <a:r>
              <a:rPr lang="ru-RU" altLang="ru-RU" sz="1200" dirty="0" smtClean="0"/>
              <a:t>территориальная зона, </a:t>
            </a:r>
          </a:p>
          <a:p>
            <a:pPr algn="just"/>
            <a:r>
              <a:rPr lang="ru-RU" altLang="ru-RU" sz="1200" dirty="0" smtClean="0"/>
              <a:t>площадь, </a:t>
            </a:r>
          </a:p>
          <a:p>
            <a:pPr algn="just"/>
            <a:r>
              <a:rPr lang="ru-RU" altLang="ru-RU" sz="1200" dirty="0" smtClean="0"/>
              <a:t>категория земель </a:t>
            </a:r>
          </a:p>
          <a:p>
            <a:pPr marL="109728" indent="0" algn="just">
              <a:buNone/>
            </a:pPr>
            <a:endParaRPr lang="ru-RU" alt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2969992"/>
            <a:ext cx="1728192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prstClr val="black"/>
                </a:solidFill>
              </a:rPr>
              <a:t> </a:t>
            </a:r>
            <a:r>
              <a:rPr lang="ru-RU" sz="1000" b="1" dirty="0">
                <a:solidFill>
                  <a:prstClr val="black"/>
                </a:solidFill>
                <a:cs typeface="Arial" charset="0"/>
              </a:rPr>
              <a:t>Решение о предварительном согласовании места размещения объекта </a:t>
            </a:r>
          </a:p>
          <a:p>
            <a:pPr algn="ctr"/>
            <a:r>
              <a:rPr lang="ru-RU" sz="800" dirty="0">
                <a:solidFill>
                  <a:prstClr val="black"/>
                </a:solidFill>
                <a:cs typeface="Arial" charset="0"/>
              </a:rPr>
              <a:t>(акт выбора земельного участка для строительства)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2969992"/>
            <a:ext cx="1728192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Решение об образовании земельных участков</a:t>
            </a:r>
          </a:p>
          <a:p>
            <a:pPr algn="ctr"/>
            <a:r>
              <a:rPr lang="ru-RU" sz="800" dirty="0">
                <a:solidFill>
                  <a:prstClr val="black"/>
                </a:solidFill>
              </a:rPr>
              <a:t>(дублирование решения об утверждении схемы)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1371798"/>
            <a:ext cx="4968552" cy="9229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</a:rPr>
              <a:t> Решением об утверждении схемы заменяются:</a:t>
            </a:r>
          </a:p>
          <a:p>
            <a:pPr algn="ctr"/>
            <a:r>
              <a:rPr lang="ru-RU" sz="1400" dirty="0">
                <a:solidFill>
                  <a:prstClr val="black"/>
                </a:solidFill>
              </a:rPr>
              <a:t>(при предоставлении земельного участка без торгов)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2843808" y="2420888"/>
            <a:ext cx="288032" cy="3600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6084168" y="2420888"/>
            <a:ext cx="288032" cy="3600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86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188640"/>
            <a:ext cx="768985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dirty="0"/>
              <a:t> </a:t>
            </a:r>
            <a:br>
              <a:rPr lang="ru-RU" altLang="ru-RU" sz="2400" dirty="0"/>
            </a:br>
            <a:r>
              <a:rPr lang="ru-RU" altLang="ru-RU" sz="2400" dirty="0" smtClean="0"/>
              <a:t>Требования к схеме</a:t>
            </a:r>
            <a:r>
              <a:rPr lang="ru-RU" altLang="ru-RU" sz="2400" dirty="0"/>
              <a:t/>
            </a:r>
            <a:br>
              <a:rPr lang="ru-RU" altLang="ru-RU" sz="2400" dirty="0"/>
            </a:br>
            <a:r>
              <a:rPr lang="ru-RU" altLang="ru-RU" sz="2400" dirty="0"/>
              <a:t> расположения земельного участка или земельных участков на кадастровом плане территории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4294967295"/>
          </p:nvPr>
        </p:nvSpPr>
        <p:spPr>
          <a:xfrm>
            <a:off x="755576" y="1484784"/>
            <a:ext cx="7704138" cy="525658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altLang="ru-RU" sz="2900" dirty="0"/>
              <a:t>     </a:t>
            </a:r>
            <a:r>
              <a:rPr lang="ru-RU" altLang="ru-RU" sz="2900" dirty="0" smtClean="0"/>
              <a:t> Подготовка схемы расположения </a:t>
            </a:r>
            <a:r>
              <a:rPr lang="ru-RU" altLang="ru-RU" sz="2900" dirty="0"/>
              <a:t>земельного участка осуществляется с учетом утвержденных </a:t>
            </a:r>
            <a:r>
              <a:rPr lang="ru-RU" altLang="ru-RU" sz="2900" b="1" dirty="0"/>
              <a:t>документов </a:t>
            </a:r>
            <a:r>
              <a:rPr lang="ru-RU" altLang="ru-RU" sz="2900" b="1" dirty="0" smtClean="0"/>
              <a:t>тер. </a:t>
            </a:r>
            <a:r>
              <a:rPr lang="ru-RU" altLang="ru-RU" sz="2900" b="1" dirty="0"/>
              <a:t>планирования, </a:t>
            </a:r>
            <a:r>
              <a:rPr lang="ru-RU" altLang="ru-RU" sz="2900" b="1" dirty="0" smtClean="0"/>
              <a:t>ППЗ</a:t>
            </a:r>
            <a:r>
              <a:rPr lang="ru-RU" altLang="ru-RU" sz="2900" b="1" dirty="0" smtClean="0"/>
              <a:t>, </a:t>
            </a:r>
            <a:r>
              <a:rPr lang="ru-RU" altLang="ru-RU" sz="2900" b="1" dirty="0"/>
              <a:t>проекта </a:t>
            </a:r>
            <a:r>
              <a:rPr lang="ru-RU" altLang="ru-RU" sz="2900" b="1" dirty="0" smtClean="0"/>
              <a:t>план. </a:t>
            </a:r>
            <a:r>
              <a:rPr lang="ru-RU" altLang="ru-RU" sz="2900" b="1" dirty="0" smtClean="0"/>
              <a:t>территории</a:t>
            </a:r>
            <a:r>
              <a:rPr lang="ru-RU" altLang="ru-RU" sz="2900" dirty="0" smtClean="0"/>
              <a:t>.</a:t>
            </a:r>
          </a:p>
          <a:p>
            <a:pPr algn="just"/>
            <a:r>
              <a:rPr lang="ru-RU" altLang="ru-RU" sz="2900" dirty="0"/>
              <a:t> </a:t>
            </a:r>
            <a:r>
              <a:rPr lang="ru-RU" altLang="ru-RU" sz="2900" dirty="0" smtClean="0"/>
              <a:t>     Подготовка </a:t>
            </a:r>
            <a:r>
              <a:rPr lang="ru-RU" altLang="ru-RU" sz="2900" dirty="0"/>
              <a:t>схемы расположения земельного участка в целях его образования для предоставления без проведения торгов может быть обеспечена гражданином или </a:t>
            </a:r>
            <a:r>
              <a:rPr lang="ru-RU" altLang="ru-RU" sz="2900" dirty="0" smtClean="0"/>
              <a:t>юр. </a:t>
            </a:r>
            <a:r>
              <a:rPr lang="ru-RU" altLang="ru-RU" sz="2900" dirty="0"/>
              <a:t>лицом.</a:t>
            </a:r>
          </a:p>
          <a:p>
            <a:pPr lvl="0" algn="just">
              <a:buClr>
                <a:srgbClr val="2DA2BF"/>
              </a:buClr>
            </a:pPr>
            <a:r>
              <a:rPr lang="ru-RU" altLang="ru-RU" sz="2300" dirty="0" smtClean="0">
                <a:solidFill>
                  <a:prstClr val="black"/>
                </a:solidFill>
              </a:rPr>
              <a:t>        подготовка </a:t>
            </a:r>
            <a:r>
              <a:rPr lang="ru-RU" altLang="ru-RU" sz="2300" dirty="0">
                <a:solidFill>
                  <a:prstClr val="black"/>
                </a:solidFill>
              </a:rPr>
              <a:t>схемы осуществляется с использованием публичной кадастровой </a:t>
            </a:r>
            <a:r>
              <a:rPr lang="ru-RU" altLang="ru-RU" sz="2300" dirty="0" smtClean="0">
                <a:solidFill>
                  <a:prstClr val="black"/>
                </a:solidFill>
              </a:rPr>
              <a:t>карты;</a:t>
            </a:r>
            <a:endParaRPr lang="ru-RU" altLang="ru-RU" sz="2300" dirty="0">
              <a:solidFill>
                <a:prstClr val="black"/>
              </a:solidFill>
            </a:endParaRPr>
          </a:p>
          <a:p>
            <a:pPr lvl="0" algn="just">
              <a:buClr>
                <a:srgbClr val="2DA2BF"/>
              </a:buClr>
            </a:pPr>
            <a:r>
              <a:rPr lang="ru-RU" altLang="ru-RU" sz="2300" dirty="0">
                <a:solidFill>
                  <a:prstClr val="black"/>
                </a:solidFill>
              </a:rPr>
              <a:t>        подготовка </a:t>
            </a:r>
            <a:r>
              <a:rPr lang="ru-RU" altLang="ru-RU" sz="2300" dirty="0" smtClean="0">
                <a:solidFill>
                  <a:prstClr val="black"/>
                </a:solidFill>
              </a:rPr>
              <a:t>схемы осуществляется </a:t>
            </a:r>
            <a:r>
              <a:rPr lang="ru-RU" altLang="ru-RU" sz="2300" dirty="0" err="1" smtClean="0">
                <a:solidFill>
                  <a:prstClr val="black"/>
                </a:solidFill>
              </a:rPr>
              <a:t>заинт</a:t>
            </a:r>
            <a:r>
              <a:rPr lang="ru-RU" altLang="ru-RU" sz="2300" dirty="0" smtClean="0">
                <a:solidFill>
                  <a:prstClr val="black"/>
                </a:solidFill>
              </a:rPr>
              <a:t>. лицами </a:t>
            </a:r>
            <a:r>
              <a:rPr lang="ru-RU" altLang="ru-RU" sz="2300" dirty="0">
                <a:solidFill>
                  <a:prstClr val="black"/>
                </a:solidFill>
              </a:rPr>
              <a:t>в том числе, для проведения торгов за исключением Москвы, Санкт-Петербурга, </a:t>
            </a:r>
            <a:r>
              <a:rPr lang="ru-RU" altLang="ru-RU" sz="2300" dirty="0" smtClean="0">
                <a:solidFill>
                  <a:prstClr val="black"/>
                </a:solidFill>
              </a:rPr>
              <a:t>Севастополя</a:t>
            </a:r>
            <a:r>
              <a:rPr lang="ru-RU" altLang="ru-RU" sz="2300" dirty="0" smtClean="0">
                <a:solidFill>
                  <a:prstClr val="black"/>
                </a:solidFill>
              </a:rPr>
              <a:t>.</a:t>
            </a:r>
            <a:endParaRPr lang="ru-RU" altLang="ru-RU" sz="29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altLang="ru-RU" sz="2900" dirty="0"/>
              <a:t> </a:t>
            </a:r>
            <a:r>
              <a:rPr lang="ru-RU" altLang="ru-RU" sz="2900" dirty="0" smtClean="0"/>
              <a:t>     Форма </a:t>
            </a:r>
            <a:r>
              <a:rPr lang="ru-RU" altLang="ru-RU" sz="2900" dirty="0"/>
              <a:t>схемы расположения земельного </a:t>
            </a:r>
            <a:r>
              <a:rPr lang="ru-RU" altLang="ru-RU" sz="2900" dirty="0" smtClean="0"/>
              <a:t>участка требования </a:t>
            </a:r>
            <a:r>
              <a:rPr lang="ru-RU" altLang="ru-RU" sz="2900" dirty="0"/>
              <a:t>к подготовке схемы расположения земельного </a:t>
            </a:r>
            <a:r>
              <a:rPr lang="ru-RU" altLang="ru-RU" sz="2900" dirty="0" smtClean="0"/>
              <a:t>участка </a:t>
            </a:r>
            <a:r>
              <a:rPr lang="ru-RU" altLang="ru-RU" sz="2900" dirty="0" smtClean="0"/>
              <a:t>устанавливаются Минэкономразвития России.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altLang="ru-RU" sz="29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altLang="ru-RU" sz="2900" dirty="0" smtClean="0"/>
              <a:t>       Орган </a:t>
            </a:r>
            <a:r>
              <a:rPr lang="ru-RU" altLang="ru-RU" sz="2900" dirty="0"/>
              <a:t>принявший решение направляет его в орган кадастрового учета. Сведения, содержащиеся в указанных решении и схеме, подлежат отображению на кадастровых </a:t>
            </a:r>
            <a:r>
              <a:rPr lang="ru-RU" altLang="ru-RU" sz="2900" dirty="0" smtClean="0"/>
              <a:t>картах.</a:t>
            </a:r>
          </a:p>
          <a:p>
            <a:pPr algn="just"/>
            <a:r>
              <a:rPr lang="ru-RU" altLang="ru-RU" sz="2200" dirty="0" smtClean="0"/>
              <a:t>        Сроки утверждения схемы:</a:t>
            </a:r>
          </a:p>
          <a:p>
            <a:pPr algn="just"/>
            <a:r>
              <a:rPr lang="ru-RU" altLang="ru-RU" sz="2200" dirty="0" smtClean="0"/>
              <a:t>        в целях проведения аукциона – не более 2 месяцев;</a:t>
            </a:r>
          </a:p>
          <a:p>
            <a:pPr lvl="1" algn="just"/>
            <a:r>
              <a:rPr lang="ru-RU" altLang="ru-RU" sz="2200" dirty="0"/>
              <a:t> </a:t>
            </a:r>
            <a:r>
              <a:rPr lang="ru-RU" altLang="ru-RU" sz="2200" dirty="0" smtClean="0"/>
              <a:t>  в целях предоставления земельного участка без торгов не более 1 месяца.</a:t>
            </a:r>
          </a:p>
          <a:p>
            <a:pPr lvl="1" algn="just"/>
            <a:r>
              <a:rPr lang="ru-RU" altLang="ru-RU" sz="2200" dirty="0" smtClean="0"/>
              <a:t>   Срок </a:t>
            </a:r>
            <a:r>
              <a:rPr lang="ru-RU" altLang="ru-RU" sz="2200" dirty="0"/>
              <a:t>действия решения об утверждении схемы расположения земельного участка </a:t>
            </a:r>
            <a:r>
              <a:rPr lang="ru-RU" altLang="ru-RU" sz="2200" dirty="0" smtClean="0"/>
              <a:t>составляет </a:t>
            </a:r>
            <a:r>
              <a:rPr lang="ru-RU" altLang="ru-RU" sz="2200" dirty="0"/>
              <a:t>два </a:t>
            </a:r>
            <a:r>
              <a:rPr lang="ru-RU" altLang="ru-RU" sz="2200" dirty="0" smtClean="0"/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307392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188640"/>
            <a:ext cx="76898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dirty="0"/>
              <a:t> </a:t>
            </a:r>
            <a:br>
              <a:rPr lang="ru-RU" altLang="ru-RU" sz="2400" dirty="0"/>
            </a:br>
            <a:r>
              <a:rPr lang="ru-RU" altLang="ru-RU" sz="2400" dirty="0" smtClean="0"/>
              <a:t>Электронные документы</a:t>
            </a:r>
            <a:br>
              <a:rPr lang="ru-RU" altLang="ru-RU" sz="2400" dirty="0" smtClean="0"/>
            </a:br>
            <a:r>
              <a:rPr lang="ru-RU" altLang="ru-RU" sz="2400" dirty="0" smtClean="0"/>
              <a:t> </a:t>
            </a:r>
            <a:endParaRPr lang="ru-RU" alt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7848" y="2420888"/>
            <a:ext cx="22719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sz="1400" dirty="0" smtClean="0">
                <a:solidFill>
                  <a:prstClr val="white"/>
                </a:solidFill>
              </a:rPr>
              <a:t>Электронные документы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7135" y="4437112"/>
            <a:ext cx="833632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</a:rPr>
              <a:t>         Подготовка схемы расположения земельного участка в форме электронного документа с использованием официального сайта осуществляется </a:t>
            </a:r>
            <a:r>
              <a:rPr lang="ru-RU" sz="1200" b="1" u="sng" dirty="0">
                <a:solidFill>
                  <a:prstClr val="black"/>
                </a:solidFill>
                <a:latin typeface="Arial" panose="020B0604020202020204" pitchFamily="34" charset="0"/>
              </a:rPr>
              <a:t>за плату 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</a:rPr>
              <a:t>(подготовка схемы органами государственной власти или органами местного самоуправления осуществляется без взимания платы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).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        Устанавливается возможность проведения аукционов в электронном виде.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        Порядок определения платы устанавливается </a:t>
            </a:r>
            <a:r>
              <a:rPr lang="ru-RU" sz="1200" b="1" u="sng" dirty="0" smtClean="0">
                <a:solidFill>
                  <a:prstClr val="black"/>
                </a:solidFill>
                <a:latin typeface="Arial" panose="020B0604020202020204" pitchFamily="34" charset="0"/>
              </a:rPr>
              <a:t>Минэкономразвития России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        Возможность государственного кадастрового учета в электронном виде.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</a:rPr>
              <a:t>         Система межведомственного электронного взаимодействия (СМЭВ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).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        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       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Объединение </a:t>
            </a:r>
            <a:r>
              <a:rPr lang="ru-RU" sz="1200" b="1" u="sng" dirty="0" smtClean="0">
                <a:solidFill>
                  <a:prstClr val="black"/>
                </a:solidFill>
                <a:latin typeface="Arial" panose="020B0604020202020204" pitchFamily="34" charset="0"/>
              </a:rPr>
              <a:t>ГКН И ЕГРП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 (проект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ФЗ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,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возможность электронной регистрации, возможность принятия электронных распорядительных актов).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</a:rPr>
              <a:t>         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 flipV="1">
            <a:off x="2771800" y="1484784"/>
            <a:ext cx="1512168" cy="1296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364659" y="1208157"/>
            <a:ext cx="409433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</a:rPr>
              <a:t>Схема расположения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</a:rPr>
              <a:t>земельного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</a:rPr>
              <a:t>участка на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</a:rPr>
              <a:t>кадастровом плане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</a:rPr>
              <a:t>территории;</a:t>
            </a:r>
          </a:p>
          <a:p>
            <a:pPr algn="just"/>
            <a:endParaRPr lang="ru-RU" sz="10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</a:rPr>
              <a:t>О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</a:rPr>
              <a:t>публикование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</a:rPr>
              <a:t>извещения о проведении аукциона в электронной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</a:rPr>
              <a:t>форме;</a:t>
            </a:r>
          </a:p>
          <a:p>
            <a:pPr algn="just"/>
            <a:endParaRPr lang="ru-RU" sz="10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</a:rPr>
              <a:t>Заявление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</a:rPr>
              <a:t>о предварительном согласовании предоставления земельного участка</a:t>
            </a:r>
          </a:p>
          <a:p>
            <a:pPr algn="just"/>
            <a:endParaRPr lang="ru-RU" sz="10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</a:rPr>
              <a:t>Заявление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</a:rPr>
              <a:t>о заключении соглашения об установлении сервитута </a:t>
            </a:r>
          </a:p>
          <a:p>
            <a:pPr algn="just"/>
            <a:endParaRPr lang="ru-RU" sz="10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</a:rPr>
              <a:t>Заявление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</a:rPr>
              <a:t>о перераспределении земельных участков и прилагаемые к нему документы</a:t>
            </a:r>
          </a:p>
          <a:p>
            <a:pPr algn="just"/>
            <a:endParaRPr lang="ru-RU" sz="10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</a:rPr>
              <a:t>Проекта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</a:rPr>
              <a:t>межевания территории в виде электронного документа</a:t>
            </a:r>
          </a:p>
          <a:p>
            <a:pPr algn="just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</a:rPr>
              <a:t>заявление о проведении аукциона</a:t>
            </a:r>
          </a:p>
          <a:p>
            <a:pPr algn="just"/>
            <a:endParaRPr lang="ru-RU" sz="10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</a:rPr>
              <a:t>Заявление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</a:rPr>
              <a:t>об утверждении схемы расположения земельного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</a:rPr>
              <a:t>участка</a:t>
            </a:r>
            <a:endParaRPr lang="ru-RU" sz="10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2771800" y="1884499"/>
            <a:ext cx="1512168" cy="896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780483" y="2339752"/>
            <a:ext cx="1575493" cy="441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1" idx="1"/>
          </p:cNvCxnSpPr>
          <p:nvPr/>
        </p:nvCxnSpPr>
        <p:spPr>
          <a:xfrm flipV="1">
            <a:off x="2780483" y="2716262"/>
            <a:ext cx="1584176" cy="6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780483" y="2780928"/>
            <a:ext cx="1575493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780483" y="2780928"/>
            <a:ext cx="1575493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771800" y="2748595"/>
            <a:ext cx="1592859" cy="1298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51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188640"/>
            <a:ext cx="76898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dirty="0"/>
              <a:t> </a:t>
            </a:r>
            <a:br>
              <a:rPr lang="ru-RU" altLang="ru-RU" sz="2400" dirty="0"/>
            </a:br>
            <a:r>
              <a:rPr lang="ru-RU" altLang="ru-RU" sz="2400" dirty="0"/>
              <a:t>Предварительное согласование предоставления земельного </a:t>
            </a:r>
            <a:r>
              <a:rPr lang="ru-RU" altLang="ru-RU" sz="2400" dirty="0" smtClean="0"/>
              <a:t>участка</a:t>
            </a:r>
            <a:br>
              <a:rPr lang="ru-RU" altLang="ru-RU" sz="2400" dirty="0" smtClean="0"/>
            </a:br>
            <a:r>
              <a:rPr lang="ru-RU" altLang="ru-RU" sz="2400" dirty="0" smtClean="0"/>
              <a:t> </a:t>
            </a:r>
            <a:endParaRPr lang="ru-RU" alt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99592" y="1628800"/>
            <a:ext cx="324036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1400" dirty="0" smtClean="0"/>
              <a:t>В </a:t>
            </a:r>
            <a:r>
              <a:rPr lang="ru-RU" sz="1400" dirty="0"/>
              <a:t>случае</a:t>
            </a:r>
            <a:r>
              <a:rPr lang="ru-RU" sz="1400" dirty="0" smtClean="0"/>
              <a:t>, уточнения границы </a:t>
            </a:r>
            <a:r>
              <a:rPr lang="ru-RU" sz="1400" dirty="0"/>
              <a:t>земельного участка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20072" y="1628800"/>
            <a:ext cx="324036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При предоставлении земельного участка без </a:t>
            </a:r>
            <a:r>
              <a:rPr lang="ru-RU" sz="1400" dirty="0"/>
              <a:t>торгов (в случае, если земельный участок предстоит </a:t>
            </a:r>
            <a:r>
              <a:rPr lang="ru-RU" sz="1400" dirty="0" smtClean="0"/>
              <a:t>образовать)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068960"/>
            <a:ext cx="8336323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Arial" panose="020B0604020202020204" pitchFamily="34" charset="0"/>
              </a:rPr>
              <a:t>         К </a:t>
            </a:r>
            <a:r>
              <a:rPr lang="ru-RU" sz="1200" dirty="0">
                <a:latin typeface="Arial" panose="020B0604020202020204" pitchFamily="34" charset="0"/>
              </a:rPr>
              <a:t>заявлению о предварительном согласовании предоставления земельного участка прилагаются:</a:t>
            </a:r>
          </a:p>
          <a:p>
            <a:pPr algn="just"/>
            <a:r>
              <a:rPr lang="ru-RU" sz="1200" dirty="0" smtClean="0">
                <a:latin typeface="Arial" panose="020B0604020202020204" pitchFamily="34" charset="0"/>
              </a:rPr>
              <a:t>         1</a:t>
            </a:r>
            <a:r>
              <a:rPr lang="ru-RU" sz="1200" dirty="0">
                <a:latin typeface="Arial" panose="020B0604020202020204" pitchFamily="34" charset="0"/>
              </a:rPr>
              <a:t>) документы, подтверждающие право заявителя на приобретение земельного участка без проведения </a:t>
            </a:r>
            <a:r>
              <a:rPr lang="ru-RU" sz="1200" dirty="0" smtClean="0">
                <a:latin typeface="Arial" panose="020B0604020202020204" pitchFamily="34" charset="0"/>
              </a:rPr>
              <a:t>торгов </a:t>
            </a:r>
            <a:r>
              <a:rPr lang="ru-RU" sz="1200" dirty="0" smtClean="0">
                <a:latin typeface="Arial" panose="020B0604020202020204" pitchFamily="34" charset="0"/>
              </a:rPr>
              <a:t>(</a:t>
            </a:r>
            <a:r>
              <a:rPr lang="ru-RU" sz="1200" dirty="0" smtClean="0">
                <a:latin typeface="Arial" panose="020B0604020202020204" pitchFamily="34" charset="0"/>
              </a:rPr>
              <a:t>перечень, устанавливается Минэкономразвития России).</a:t>
            </a:r>
            <a:endParaRPr lang="ru-RU" sz="1200" dirty="0">
              <a:latin typeface="Arial" panose="020B0604020202020204" pitchFamily="34" charset="0"/>
            </a:endParaRPr>
          </a:p>
          <a:p>
            <a:pPr algn="just"/>
            <a:r>
              <a:rPr lang="ru-RU" sz="1200" dirty="0" smtClean="0">
                <a:latin typeface="Arial" panose="020B0604020202020204" pitchFamily="34" charset="0"/>
              </a:rPr>
              <a:t>         2</a:t>
            </a:r>
            <a:r>
              <a:rPr lang="ru-RU" sz="1200" dirty="0">
                <a:latin typeface="Arial" panose="020B0604020202020204" pitchFamily="34" charset="0"/>
              </a:rPr>
              <a:t>) схема расположения земельного участка в случае, если испрашиваемый земельный участок предстоит образовать и отсутствует проект межевания </a:t>
            </a:r>
            <a:r>
              <a:rPr lang="ru-RU" sz="1200" dirty="0" smtClean="0">
                <a:latin typeface="Arial" panose="020B0604020202020204" pitchFamily="34" charset="0"/>
              </a:rPr>
              <a:t>территории</a:t>
            </a:r>
            <a:endParaRPr lang="ru-RU" sz="1200" dirty="0" smtClean="0">
              <a:latin typeface="Arial" panose="020B0604020202020204" pitchFamily="34" charset="0"/>
            </a:endParaRPr>
          </a:p>
          <a:p>
            <a:pPr algn="just"/>
            <a:r>
              <a:rPr lang="ru-RU" sz="1200" dirty="0">
                <a:latin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</a:rPr>
              <a:t>         </a:t>
            </a:r>
          </a:p>
          <a:p>
            <a:pPr algn="just"/>
            <a:r>
              <a:rPr lang="ru-RU" sz="1200" dirty="0">
                <a:latin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</a:rPr>
              <a:t>        Срок рассмотрения заявления </a:t>
            </a:r>
            <a:r>
              <a:rPr lang="ru-RU" sz="1200" b="1" u="sng" dirty="0" smtClean="0">
                <a:latin typeface="Arial" panose="020B0604020202020204" pitchFamily="34" charset="0"/>
              </a:rPr>
              <a:t>30 дней </a:t>
            </a:r>
            <a:r>
              <a:rPr lang="ru-RU" sz="1200" dirty="0" smtClean="0">
                <a:latin typeface="Arial" panose="020B0604020202020204" pitchFamily="34" charset="0"/>
              </a:rPr>
              <a:t>с момента поступления заявления</a:t>
            </a:r>
          </a:p>
          <a:p>
            <a:pPr algn="just"/>
            <a:r>
              <a:rPr lang="ru-RU" sz="1200" dirty="0">
                <a:latin typeface="Arial" panose="020B0604020202020204" pitchFamily="34" charset="0"/>
              </a:rPr>
              <a:t>         В случае, если испрашиваемый земельный участок предстоит образовать в соответствии со схемой расположения земельного участка, решение о предварительном согласовании предоставления земельного участка должно содержать </a:t>
            </a:r>
            <a:r>
              <a:rPr lang="ru-RU" sz="1200" b="1" u="sng" dirty="0">
                <a:latin typeface="Arial" panose="020B0604020202020204" pitchFamily="34" charset="0"/>
              </a:rPr>
              <a:t>указание на утверждение схемы </a:t>
            </a:r>
            <a:r>
              <a:rPr lang="ru-RU" sz="1200" dirty="0">
                <a:latin typeface="Arial" panose="020B0604020202020204" pitchFamily="34" charset="0"/>
              </a:rPr>
              <a:t>его расположения.</a:t>
            </a:r>
          </a:p>
          <a:p>
            <a:pPr algn="just"/>
            <a:r>
              <a:rPr lang="ru-RU" sz="1200" dirty="0">
                <a:latin typeface="Arial" panose="020B0604020202020204" pitchFamily="34" charset="0"/>
              </a:rPr>
              <a:t>         </a:t>
            </a:r>
            <a:endParaRPr lang="ru-RU" sz="1200" dirty="0" smtClean="0">
              <a:latin typeface="Arial" panose="020B0604020202020204" pitchFamily="34" charset="0"/>
            </a:endParaRPr>
          </a:p>
          <a:p>
            <a:pPr algn="just"/>
            <a:r>
              <a:rPr lang="ru-RU" sz="1200" dirty="0">
                <a:latin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</a:rPr>
              <a:t>        </a:t>
            </a:r>
            <a:r>
              <a:rPr lang="ru-RU" sz="1200" dirty="0" smtClean="0">
                <a:latin typeface="Arial" panose="020B0604020202020204" pitchFamily="34" charset="0"/>
              </a:rPr>
              <a:t>Срок </a:t>
            </a:r>
            <a:r>
              <a:rPr lang="ru-RU" sz="1200" dirty="0">
                <a:latin typeface="Arial" panose="020B0604020202020204" pitchFamily="34" charset="0"/>
              </a:rPr>
              <a:t>действия решения о предварительном согласовании предоставления земельного участка составляет </a:t>
            </a:r>
            <a:r>
              <a:rPr lang="ru-RU" sz="1200" b="1" u="sng" dirty="0">
                <a:latin typeface="Arial" panose="020B0604020202020204" pitchFamily="34" charset="0"/>
              </a:rPr>
              <a:t>два </a:t>
            </a:r>
            <a:r>
              <a:rPr lang="ru-RU" sz="1200" b="1" u="sng" dirty="0" smtClean="0">
                <a:latin typeface="Arial" panose="020B0604020202020204" pitchFamily="34" charset="0"/>
              </a:rPr>
              <a:t>года.</a:t>
            </a:r>
          </a:p>
          <a:p>
            <a:pPr algn="just"/>
            <a:r>
              <a:rPr lang="ru-RU" sz="1200" dirty="0">
                <a:latin typeface="Arial" panose="020B0604020202020204" pitchFamily="34" charset="0"/>
              </a:rPr>
              <a:t>         Лицо, в отношении которого было принято решение о предварительном согласовании предоставления земельного участка, </a:t>
            </a:r>
            <a:r>
              <a:rPr lang="ru-RU" sz="1200" b="1" u="sng" dirty="0">
                <a:latin typeface="Arial" panose="020B0604020202020204" pitchFamily="34" charset="0"/>
              </a:rPr>
              <a:t>обеспечивает выполнение кадастровых работ</a:t>
            </a:r>
            <a:r>
              <a:rPr lang="ru-RU" sz="1200" dirty="0">
                <a:latin typeface="Arial" panose="020B0604020202020204" pitchFamily="34" charset="0"/>
              </a:rPr>
              <a:t>, необходимых для образования испрашиваемого земельного участка или уточнения его границ</a:t>
            </a:r>
            <a:r>
              <a:rPr lang="ru-RU" sz="1200" dirty="0" smtClean="0">
                <a:latin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</a:endParaRPr>
          </a:p>
          <a:p>
            <a:pPr algn="just"/>
            <a:endParaRPr lang="ru-RU" sz="1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1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6558</TotalTime>
  <Words>4201</Words>
  <Application>Microsoft Office PowerPoint</Application>
  <PresentationFormat>Экран (4:3)</PresentationFormat>
  <Paragraphs>381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7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Презентация PowerPoint</vt:lpstr>
      <vt:lpstr>Цели Федерального закона  от 23.06.2014 № 171-ФЗ «О внесении изменений в Земельный кодекс Российской Федерации и отдельные законодательные акты Российской Федерации»</vt:lpstr>
      <vt:lpstr>Полномочия по распоряжению земельными участками, государственная собственность на которые не разграничена </vt:lpstr>
      <vt:lpstr>Основные недостатки существующего порядка  предоставления земельных участков</vt:lpstr>
      <vt:lpstr>Схема  расположения земельного участка или земельных участков на кадастровом плане территории</vt:lpstr>
      <vt:lpstr>  Требования к схеме  расположения земельного участка или земельных участков на кадастровом плане территории</vt:lpstr>
      <vt:lpstr>  Электронные документы  </vt:lpstr>
      <vt:lpstr>  Предварительное согласование предоставления земельного участка  </vt:lpstr>
      <vt:lpstr>Основания образования земельных участков из земель или земельных участков, находящихся в государственной или муниципальной собственности</vt:lpstr>
      <vt:lpstr>Презентация PowerPoint</vt:lpstr>
      <vt:lpstr>Предлагаемый порядок предоставления участков без проведения торгов</vt:lpstr>
      <vt:lpstr>  Особенности  проведения аукциона по продаже земельного участка или аукциона на право заключения договора аренды земельного участка  </vt:lpstr>
      <vt:lpstr>Предлагаемый порядок организации аукциона по заявлениям граждан и юридических лиц</vt:lpstr>
      <vt:lpstr> Комплексное освоении территории</vt:lpstr>
      <vt:lpstr> УСТАНОВЛЕНИЕ СЕРВИТУТА В ОТНОШЕНИИ ЗЕМЕЛЬНОГО УЧАСТКА, НАХОДЯЩЕГОСЯ В ГОСУДАРСТВЕННОЙ ИЛИ МУНИЦИПАЛЬНОЙ СОБСТВЕННОСТИ</vt:lpstr>
      <vt:lpstr>Презентация PowerPoint</vt:lpstr>
      <vt:lpstr>Презентация PowerPoint</vt:lpstr>
      <vt:lpstr> Порядок заключения соглашения о перераспределении земель  и (или) земельных участков</vt:lpstr>
      <vt:lpstr>Презентация PowerPoint</vt:lpstr>
      <vt:lpstr>Презентация PowerPoint</vt:lpstr>
      <vt:lpstr> Отчуждение объекта незавершенного строительства, расположенного на земельном участке, находящемся в государственной или муниципальной собственности, в связи с прекращением действия договора аренды такого земельного участка</vt:lpstr>
      <vt:lpstr>Обмен земельного участка, находящегося в государственной или муниципальной собственности, на земельный участок, находящийся в частной собственности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Ивакин Андрей Иванович</dc:creator>
  <cp:lastModifiedBy>Корякин Василий Иванович</cp:lastModifiedBy>
  <cp:revision>353</cp:revision>
  <cp:lastPrinted>2014-07-01T17:13:14Z</cp:lastPrinted>
  <dcterms:created xsi:type="dcterms:W3CDTF">2013-04-26T05:17:44Z</dcterms:created>
  <dcterms:modified xsi:type="dcterms:W3CDTF">2014-07-01T17:44:19Z</dcterms:modified>
</cp:coreProperties>
</file>