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sldIdLst>
    <p:sldId id="886" r:id="rId2"/>
  </p:sldIdLst>
  <p:sldSz cx="12192000" cy="6858000"/>
  <p:notesSz cx="6799263" cy="98758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329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едвидь Елена Александровна" initials="МЕА" lastIdx="1" clrIdx="0">
    <p:extLst>
      <p:ext uri="{19B8F6BF-5375-455C-9EA6-DF929625EA0E}">
        <p15:presenceInfo xmlns:p15="http://schemas.microsoft.com/office/powerpoint/2012/main" userId="S-1-5-21-3399346512-758631369-2990822830-9022" providerId="AD"/>
      </p:ext>
    </p:extLst>
  </p:cmAuthor>
  <p:cmAuthor id="2" name="Александр Александрович" initials="АА" lastIdx="1" clrIdx="1">
    <p:extLst>
      <p:ext uri="{19B8F6BF-5375-455C-9EA6-DF929625EA0E}">
        <p15:presenceInfo xmlns:p15="http://schemas.microsoft.com/office/powerpoint/2012/main" userId="e5dc25af44b8392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75E"/>
    <a:srgbClr val="385D8B"/>
    <a:srgbClr val="08B2F0"/>
    <a:srgbClr val="2CBEF3"/>
    <a:srgbClr val="9BE0F9"/>
    <a:srgbClr val="D0D8E8"/>
    <a:srgbClr val="E9EDF4"/>
    <a:srgbClr val="31C0F3"/>
    <a:srgbClr val="002060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40" autoAdjust="0"/>
    <p:restoredTop sz="96395" autoAdjust="0"/>
  </p:normalViewPr>
  <p:slideViewPr>
    <p:cSldViewPr>
      <p:cViewPr varScale="1">
        <p:scale>
          <a:sx n="116" d="100"/>
          <a:sy n="116" d="100"/>
        </p:scale>
        <p:origin x="864" y="138"/>
      </p:cViewPr>
      <p:guideLst>
        <p:guide orient="horz" pos="2160"/>
        <p:guide pos="3840"/>
        <p:guide orient="horz" pos="3294"/>
      </p:guideLst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6347" cy="493792"/>
          </a:xfrm>
          <a:prstGeom prst="rect">
            <a:avLst/>
          </a:prstGeom>
        </p:spPr>
        <p:txBody>
          <a:bodyPr vert="horz" lIns="91454" tIns="45728" rIns="91454" bIns="45728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1346" y="0"/>
            <a:ext cx="2946347" cy="493792"/>
          </a:xfrm>
          <a:prstGeom prst="rect">
            <a:avLst/>
          </a:prstGeom>
        </p:spPr>
        <p:txBody>
          <a:bodyPr vert="horz" lIns="91454" tIns="45728" rIns="91454" bIns="45728" rtlCol="0"/>
          <a:lstStyle>
            <a:lvl1pPr algn="r">
              <a:defRPr sz="1200"/>
            </a:lvl1pPr>
          </a:lstStyle>
          <a:p>
            <a:fld id="{B5BCC5A3-D2B8-449D-ABB2-11B83C79D459}" type="datetimeFigureOut">
              <a:rPr lang="ru-RU" smtClean="0"/>
              <a:t>24.09.2024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9775"/>
            <a:ext cx="6586537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54" tIns="45728" rIns="91454" bIns="45728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7" y="4691026"/>
            <a:ext cx="5439410" cy="4444127"/>
          </a:xfrm>
          <a:prstGeom prst="rect">
            <a:avLst/>
          </a:prstGeom>
        </p:spPr>
        <p:txBody>
          <a:bodyPr vert="horz" lIns="91454" tIns="45728" rIns="91454" bIns="4572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380332"/>
            <a:ext cx="2946347" cy="493792"/>
          </a:xfrm>
          <a:prstGeom prst="rect">
            <a:avLst/>
          </a:prstGeom>
        </p:spPr>
        <p:txBody>
          <a:bodyPr vert="horz" lIns="91454" tIns="45728" rIns="91454" bIns="45728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1346" y="9380332"/>
            <a:ext cx="2946347" cy="493792"/>
          </a:xfrm>
          <a:prstGeom prst="rect">
            <a:avLst/>
          </a:prstGeom>
        </p:spPr>
        <p:txBody>
          <a:bodyPr vert="horz" lIns="91454" tIns="45728" rIns="91454" bIns="45728" rtlCol="0" anchor="b"/>
          <a:lstStyle>
            <a:lvl1pPr algn="r">
              <a:defRPr sz="1200"/>
            </a:lvl1pPr>
          </a:lstStyle>
          <a:p>
            <a:fld id="{D22A7384-ED28-4734-ADAE-ED76AB041B6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0566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992E5-8562-4E93-82C5-6CF811D48968}" type="datetime1">
              <a:rPr lang="ru-RU" smtClean="0"/>
              <a:t>24.09.2024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B577D-5E6F-4DD3-AAEC-4315FAFB0E7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3705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750E8-3BAC-4618-ABEC-260A012C1682}" type="datetime1">
              <a:rPr lang="ru-RU" smtClean="0"/>
              <a:t>24.09.2024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B577D-5E6F-4DD3-AAEC-4315FAFB0E7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4227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820E0-1884-4815-9879-8AAE9A385C72}" type="datetime1">
              <a:rPr lang="ru-RU" smtClean="0"/>
              <a:t>24.09.2024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B577D-5E6F-4DD3-AAEC-4315FAFB0E7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52352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"/>
          <p:cNvSpPr txBox="1">
            <a:spLocks/>
          </p:cNvSpPr>
          <p:nvPr userDrawn="1"/>
        </p:nvSpPr>
        <p:spPr>
          <a:xfrm>
            <a:off x="11626158" y="6566446"/>
            <a:ext cx="284012" cy="155496"/>
          </a:xfrm>
          <a:prstGeom prst="rect">
            <a:avLst/>
          </a:prstGeom>
        </p:spPr>
        <p:txBody>
          <a:bodyPr vert="horz" wrap="none" lIns="0" tIns="0" rIns="0" bIns="0" rtlCol="0" anchor="ctr">
            <a:noAutofit/>
          </a:bodyPr>
          <a:lstStyle>
            <a:defPPr>
              <a:defRPr lang="en-US"/>
            </a:defPPr>
            <a:lvl1pPr>
              <a:defRPr sz="1000" baseline="0"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2C328C1-A84F-4A39-A664-DBA00541A8C6}" type="slidenum">
              <a:rPr lang="en-US" sz="1000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000" dirty="0">
              <a:solidFill>
                <a:srgbClr val="000000"/>
              </a:solidFill>
            </a:endParaRPr>
          </a:p>
        </p:txBody>
      </p:sp>
      <p:sp>
        <p:nvSpPr>
          <p:cNvPr id="4" name="Title Placeholder 2"/>
          <p:cNvSpPr>
            <a:spLocks noGrp="1" noChangeArrowheads="1"/>
          </p:cNvSpPr>
          <p:nvPr>
            <p:ph type="title"/>
          </p:nvPr>
        </p:nvSpPr>
        <p:spPr bwMode="auto">
          <a:xfrm>
            <a:off x="1675996" y="147774"/>
            <a:ext cx="9089713" cy="677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title 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76006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 userDrawn="1"/>
        </p:nvGrpSpPr>
        <p:grpSpPr>
          <a:xfrm>
            <a:off x="11677646" y="6324604"/>
            <a:ext cx="514364" cy="233363"/>
            <a:chOff x="11674462" y="6324600"/>
            <a:chExt cx="514363" cy="233363"/>
          </a:xfrm>
        </p:grpSpPr>
        <p:sp>
          <p:nvSpPr>
            <p:cNvPr id="15" name="Freeform 16"/>
            <p:cNvSpPr>
              <a:spLocks/>
            </p:cNvSpPr>
            <p:nvPr userDrawn="1"/>
          </p:nvSpPr>
          <p:spPr bwMode="auto">
            <a:xfrm>
              <a:off x="11674467" y="6497638"/>
              <a:ext cx="514350" cy="60325"/>
            </a:xfrm>
            <a:custGeom>
              <a:avLst/>
              <a:gdLst>
                <a:gd name="T0" fmla="*/ 0 w 216"/>
                <a:gd name="T1" fmla="*/ 25 h 25"/>
                <a:gd name="T2" fmla="*/ 0 w 216"/>
                <a:gd name="T3" fmla="*/ 25 h 25"/>
                <a:gd name="T4" fmla="*/ 36 w 216"/>
                <a:gd name="T5" fmla="*/ 0 h 25"/>
                <a:gd name="T6" fmla="*/ 216 w 216"/>
                <a:gd name="T7" fmla="*/ 0 h 25"/>
                <a:gd name="T8" fmla="*/ 216 w 216"/>
                <a:gd name="T9" fmla="*/ 0 h 25"/>
                <a:gd name="T10" fmla="*/ 216 w 216"/>
                <a:gd name="T11" fmla="*/ 25 h 25"/>
                <a:gd name="T12" fmla="*/ 0 w 216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5"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15" y="22"/>
                    <a:pt x="28" y="13"/>
                    <a:pt x="36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0"/>
                    <a:pt x="216" y="0"/>
                    <a:pt x="216" y="0"/>
                  </a:cubicBezTo>
                  <a:cubicBezTo>
                    <a:pt x="216" y="25"/>
                    <a:pt x="216" y="25"/>
                    <a:pt x="216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E0F1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srgbClr val="262626"/>
                </a:solidFill>
              </a:endParaRPr>
            </a:p>
          </p:txBody>
        </p:sp>
        <p:sp>
          <p:nvSpPr>
            <p:cNvPr id="16" name="Freeform 17"/>
            <p:cNvSpPr>
              <a:spLocks/>
            </p:cNvSpPr>
            <p:nvPr userDrawn="1"/>
          </p:nvSpPr>
          <p:spPr bwMode="auto">
            <a:xfrm>
              <a:off x="11674462" y="6324600"/>
              <a:ext cx="514349" cy="58738"/>
            </a:xfrm>
            <a:custGeom>
              <a:avLst/>
              <a:gdLst>
                <a:gd name="T0" fmla="*/ 216 w 216"/>
                <a:gd name="T1" fmla="*/ 0 h 25"/>
                <a:gd name="T2" fmla="*/ 216 w 216"/>
                <a:gd name="T3" fmla="*/ 25 h 25"/>
                <a:gd name="T4" fmla="*/ 36 w 216"/>
                <a:gd name="T5" fmla="*/ 25 h 25"/>
                <a:gd name="T6" fmla="*/ 0 w 216"/>
                <a:gd name="T7" fmla="*/ 0 h 25"/>
                <a:gd name="T8" fmla="*/ 216 w 216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5">
                  <a:moveTo>
                    <a:pt x="216" y="0"/>
                  </a:moveTo>
                  <a:cubicBezTo>
                    <a:pt x="216" y="25"/>
                    <a:pt x="216" y="25"/>
                    <a:pt x="21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28" y="12"/>
                    <a:pt x="15" y="3"/>
                    <a:pt x="0" y="0"/>
                  </a:cubicBezTo>
                  <a:cubicBezTo>
                    <a:pt x="216" y="0"/>
                    <a:pt x="216" y="0"/>
                    <a:pt x="216" y="0"/>
                  </a:cubicBezTo>
                  <a:close/>
                </a:path>
              </a:pathLst>
            </a:custGeom>
            <a:solidFill>
              <a:srgbClr val="E0F1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srgbClr val="262626"/>
                </a:solidFill>
              </a:endParaRPr>
            </a:p>
          </p:txBody>
        </p:sp>
        <p:sp>
          <p:nvSpPr>
            <p:cNvPr id="17" name="Freeform 18"/>
            <p:cNvSpPr>
              <a:spLocks/>
            </p:cNvSpPr>
            <p:nvPr userDrawn="1"/>
          </p:nvSpPr>
          <p:spPr bwMode="auto">
            <a:xfrm>
              <a:off x="11769726" y="6411913"/>
              <a:ext cx="419099" cy="57150"/>
            </a:xfrm>
            <a:custGeom>
              <a:avLst/>
              <a:gdLst>
                <a:gd name="T0" fmla="*/ 0 w 176"/>
                <a:gd name="T1" fmla="*/ 24 h 24"/>
                <a:gd name="T2" fmla="*/ 0 w 176"/>
                <a:gd name="T3" fmla="*/ 24 h 24"/>
                <a:gd name="T4" fmla="*/ 2 w 176"/>
                <a:gd name="T5" fmla="*/ 12 h 24"/>
                <a:gd name="T6" fmla="*/ 0 w 176"/>
                <a:gd name="T7" fmla="*/ 0 h 24"/>
                <a:gd name="T8" fmla="*/ 176 w 176"/>
                <a:gd name="T9" fmla="*/ 0 h 24"/>
                <a:gd name="T10" fmla="*/ 176 w 176"/>
                <a:gd name="T11" fmla="*/ 24 h 24"/>
                <a:gd name="T12" fmla="*/ 0 w 176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24"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1" y="20"/>
                    <a:pt x="2" y="16"/>
                    <a:pt x="2" y="12"/>
                  </a:cubicBezTo>
                  <a:cubicBezTo>
                    <a:pt x="2" y="8"/>
                    <a:pt x="1" y="4"/>
                    <a:pt x="0" y="0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6" y="24"/>
                    <a:pt x="176" y="24"/>
                    <a:pt x="176" y="24"/>
                  </a:cubicBezTo>
                  <a:cubicBezTo>
                    <a:pt x="0" y="24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E0F1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 sz="1800" dirty="0">
                <a:solidFill>
                  <a:srgbClr val="262626"/>
                </a:solidFill>
              </a:endParaRPr>
            </a:p>
          </p:txBody>
        </p:sp>
      </p:grpSp>
      <p:sp>
        <p:nvSpPr>
          <p:cNvPr id="20" name="Заголовок 1"/>
          <p:cNvSpPr>
            <a:spLocks noGrp="1"/>
          </p:cNvSpPr>
          <p:nvPr>
            <p:ph type="title"/>
          </p:nvPr>
        </p:nvSpPr>
        <p:spPr>
          <a:xfrm>
            <a:off x="1339913" y="365130"/>
            <a:ext cx="9076336" cy="755649"/>
          </a:xfrm>
        </p:spPr>
        <p:txBody>
          <a:bodyPr anchor="b" anchorCtr="0">
            <a:normAutofit/>
          </a:bodyPr>
          <a:lstStyle>
            <a:lvl1pPr>
              <a:defRPr sz="3000" cap="all" baseline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1" name="Freeform 5"/>
          <p:cNvSpPr>
            <a:spLocks noEditPoints="1"/>
          </p:cNvSpPr>
          <p:nvPr userDrawn="1"/>
        </p:nvSpPr>
        <p:spPr bwMode="auto">
          <a:xfrm>
            <a:off x="10415303" y="877888"/>
            <a:ext cx="1521884" cy="784226"/>
          </a:xfrm>
          <a:custGeom>
            <a:avLst/>
            <a:gdLst>
              <a:gd name="T0" fmla="*/ 360 w 471"/>
              <a:gd name="T1" fmla="*/ 321 h 321"/>
              <a:gd name="T2" fmla="*/ 163 w 471"/>
              <a:gd name="T3" fmla="*/ 0 h 321"/>
              <a:gd name="T4" fmla="*/ 326 w 471"/>
              <a:gd name="T5" fmla="*/ 265 h 321"/>
              <a:gd name="T6" fmla="*/ 254 w 471"/>
              <a:gd name="T7" fmla="*/ 153 h 321"/>
              <a:gd name="T8" fmla="*/ 246 w 471"/>
              <a:gd name="T9" fmla="*/ 127 h 321"/>
              <a:gd name="T10" fmla="*/ 245 w 471"/>
              <a:gd name="T11" fmla="*/ 125 h 321"/>
              <a:gd name="T12" fmla="*/ 243 w 471"/>
              <a:gd name="T13" fmla="*/ 123 h 321"/>
              <a:gd name="T14" fmla="*/ 242 w 471"/>
              <a:gd name="T15" fmla="*/ 121 h 321"/>
              <a:gd name="T16" fmla="*/ 241 w 471"/>
              <a:gd name="T17" fmla="*/ 120 h 321"/>
              <a:gd name="T18" fmla="*/ 240 w 471"/>
              <a:gd name="T19" fmla="*/ 119 h 321"/>
              <a:gd name="T20" fmla="*/ 239 w 471"/>
              <a:gd name="T21" fmla="*/ 118 h 321"/>
              <a:gd name="T22" fmla="*/ 237 w 471"/>
              <a:gd name="T23" fmla="*/ 117 h 321"/>
              <a:gd name="T24" fmla="*/ 237 w 471"/>
              <a:gd name="T25" fmla="*/ 116 h 321"/>
              <a:gd name="T26" fmla="*/ 235 w 471"/>
              <a:gd name="T27" fmla="*/ 115 h 321"/>
              <a:gd name="T28" fmla="*/ 235 w 471"/>
              <a:gd name="T29" fmla="*/ 115 h 321"/>
              <a:gd name="T30" fmla="*/ 233 w 471"/>
              <a:gd name="T31" fmla="*/ 113 h 321"/>
              <a:gd name="T32" fmla="*/ 232 w 471"/>
              <a:gd name="T33" fmla="*/ 113 h 321"/>
              <a:gd name="T34" fmla="*/ 163 w 471"/>
              <a:gd name="T35" fmla="*/ 0 h 321"/>
              <a:gd name="T36" fmla="*/ 75 w 471"/>
              <a:gd name="T37" fmla="*/ 176 h 321"/>
              <a:gd name="T38" fmla="*/ 197 w 471"/>
              <a:gd name="T39" fmla="*/ 201 h 321"/>
              <a:gd name="T40" fmla="*/ 197 w 471"/>
              <a:gd name="T41" fmla="*/ 105 h 321"/>
              <a:gd name="T42" fmla="*/ 119 w 471"/>
              <a:gd name="T43" fmla="*/ 105 h 321"/>
              <a:gd name="T44" fmla="*/ 96 w 471"/>
              <a:gd name="T45" fmla="*/ 141 h 321"/>
              <a:gd name="T46" fmla="*/ 158 w 471"/>
              <a:gd name="T47" fmla="*/ 164 h 321"/>
              <a:gd name="T48" fmla="*/ 108 w 471"/>
              <a:gd name="T49" fmla="*/ 303 h 321"/>
              <a:gd name="T50" fmla="*/ 102 w 471"/>
              <a:gd name="T51" fmla="*/ 308 h 321"/>
              <a:gd name="T52" fmla="*/ 141 w 471"/>
              <a:gd name="T53" fmla="*/ 299 h 321"/>
              <a:gd name="T54" fmla="*/ 102 w 471"/>
              <a:gd name="T55" fmla="*/ 277 h 321"/>
              <a:gd name="T56" fmla="*/ 123 w 471"/>
              <a:gd name="T57" fmla="*/ 294 h 321"/>
              <a:gd name="T58" fmla="*/ 84 w 471"/>
              <a:gd name="T59" fmla="*/ 310 h 321"/>
              <a:gd name="T60" fmla="*/ 93 w 471"/>
              <a:gd name="T61" fmla="*/ 289 h 321"/>
              <a:gd name="T62" fmla="*/ 81 w 471"/>
              <a:gd name="T63" fmla="*/ 276 h 321"/>
              <a:gd name="T64" fmla="*/ 93 w 471"/>
              <a:gd name="T65" fmla="*/ 319 h 321"/>
              <a:gd name="T66" fmla="*/ 27 w 471"/>
              <a:gd name="T67" fmla="*/ 287 h 321"/>
              <a:gd name="T68" fmla="*/ 26 w 471"/>
              <a:gd name="T69" fmla="*/ 287 h 321"/>
              <a:gd name="T70" fmla="*/ 0 w 471"/>
              <a:gd name="T71" fmla="*/ 321 h 321"/>
              <a:gd name="T72" fmla="*/ 33 w 471"/>
              <a:gd name="T73" fmla="*/ 311 h 321"/>
              <a:gd name="T74" fmla="*/ 38 w 471"/>
              <a:gd name="T75" fmla="*/ 277 h 321"/>
              <a:gd name="T76" fmla="*/ 274 w 471"/>
              <a:gd name="T77" fmla="*/ 321 h 321"/>
              <a:gd name="T78" fmla="*/ 291 w 471"/>
              <a:gd name="T79" fmla="*/ 310 h 321"/>
              <a:gd name="T80" fmla="*/ 311 w 471"/>
              <a:gd name="T81" fmla="*/ 293 h 321"/>
              <a:gd name="T82" fmla="*/ 312 w 471"/>
              <a:gd name="T83" fmla="*/ 287 h 321"/>
              <a:gd name="T84" fmla="*/ 263 w 471"/>
              <a:gd name="T85" fmla="*/ 277 h 321"/>
              <a:gd name="T86" fmla="*/ 242 w 471"/>
              <a:gd name="T87" fmla="*/ 304 h 321"/>
              <a:gd name="T88" fmla="*/ 227 w 471"/>
              <a:gd name="T89" fmla="*/ 308 h 321"/>
              <a:gd name="T90" fmla="*/ 266 w 471"/>
              <a:gd name="T91" fmla="*/ 307 h 321"/>
              <a:gd name="T92" fmla="*/ 250 w 471"/>
              <a:gd name="T93" fmla="*/ 286 h 321"/>
              <a:gd name="T94" fmla="*/ 263 w 471"/>
              <a:gd name="T95" fmla="*/ 277 h 321"/>
              <a:gd name="T96" fmla="*/ 190 w 471"/>
              <a:gd name="T97" fmla="*/ 301 h 321"/>
              <a:gd name="T98" fmla="*/ 183 w 471"/>
              <a:gd name="T99" fmla="*/ 277 h 321"/>
              <a:gd name="T100" fmla="*/ 188 w 471"/>
              <a:gd name="T101" fmla="*/ 311 h 321"/>
              <a:gd name="T102" fmla="*/ 222 w 471"/>
              <a:gd name="T103" fmla="*/ 321 h 321"/>
              <a:gd name="T104" fmla="*/ 156 w 471"/>
              <a:gd name="T105" fmla="*/ 293 h 321"/>
              <a:gd name="T106" fmla="*/ 150 w 471"/>
              <a:gd name="T107" fmla="*/ 300 h 321"/>
              <a:gd name="T108" fmla="*/ 156 w 471"/>
              <a:gd name="T109" fmla="*/ 293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71" h="321">
                <a:moveTo>
                  <a:pt x="444" y="277"/>
                </a:moveTo>
                <a:cubicBezTo>
                  <a:pt x="471" y="321"/>
                  <a:pt x="471" y="321"/>
                  <a:pt x="471" y="321"/>
                </a:cubicBezTo>
                <a:cubicBezTo>
                  <a:pt x="360" y="321"/>
                  <a:pt x="360" y="321"/>
                  <a:pt x="360" y="321"/>
                </a:cubicBezTo>
                <a:cubicBezTo>
                  <a:pt x="333" y="277"/>
                  <a:pt x="333" y="277"/>
                  <a:pt x="333" y="277"/>
                </a:cubicBezTo>
                <a:cubicBezTo>
                  <a:pt x="444" y="277"/>
                  <a:pt x="444" y="277"/>
                  <a:pt x="444" y="277"/>
                </a:cubicBezTo>
                <a:close/>
                <a:moveTo>
                  <a:pt x="163" y="0"/>
                </a:moveTo>
                <a:cubicBezTo>
                  <a:pt x="274" y="0"/>
                  <a:pt x="274" y="0"/>
                  <a:pt x="274" y="0"/>
                </a:cubicBezTo>
                <a:cubicBezTo>
                  <a:pt x="437" y="265"/>
                  <a:pt x="437" y="265"/>
                  <a:pt x="437" y="265"/>
                </a:cubicBezTo>
                <a:cubicBezTo>
                  <a:pt x="326" y="265"/>
                  <a:pt x="326" y="265"/>
                  <a:pt x="326" y="265"/>
                </a:cubicBezTo>
                <a:cubicBezTo>
                  <a:pt x="286" y="201"/>
                  <a:pt x="286" y="201"/>
                  <a:pt x="286" y="201"/>
                </a:cubicBezTo>
                <a:cubicBezTo>
                  <a:pt x="213" y="201"/>
                  <a:pt x="213" y="201"/>
                  <a:pt x="213" y="201"/>
                </a:cubicBezTo>
                <a:cubicBezTo>
                  <a:pt x="236" y="197"/>
                  <a:pt x="254" y="177"/>
                  <a:pt x="254" y="153"/>
                </a:cubicBezTo>
                <a:cubicBezTo>
                  <a:pt x="254" y="151"/>
                  <a:pt x="253" y="149"/>
                  <a:pt x="253" y="147"/>
                </a:cubicBezTo>
                <a:cubicBezTo>
                  <a:pt x="253" y="147"/>
                  <a:pt x="253" y="147"/>
                  <a:pt x="253" y="147"/>
                </a:cubicBezTo>
                <a:cubicBezTo>
                  <a:pt x="252" y="140"/>
                  <a:pt x="250" y="133"/>
                  <a:pt x="246" y="127"/>
                </a:cubicBezTo>
                <a:cubicBezTo>
                  <a:pt x="246" y="127"/>
                  <a:pt x="246" y="127"/>
                  <a:pt x="246" y="127"/>
                </a:cubicBezTo>
                <a:cubicBezTo>
                  <a:pt x="245" y="126"/>
                  <a:pt x="245" y="126"/>
                  <a:pt x="245" y="125"/>
                </a:cubicBezTo>
                <a:cubicBezTo>
                  <a:pt x="245" y="125"/>
                  <a:pt x="245" y="125"/>
                  <a:pt x="245" y="125"/>
                </a:cubicBezTo>
                <a:cubicBezTo>
                  <a:pt x="244" y="125"/>
                  <a:pt x="244" y="124"/>
                  <a:pt x="244" y="124"/>
                </a:cubicBezTo>
                <a:cubicBezTo>
                  <a:pt x="244" y="124"/>
                  <a:pt x="244" y="124"/>
                  <a:pt x="244" y="124"/>
                </a:cubicBezTo>
                <a:cubicBezTo>
                  <a:pt x="244" y="123"/>
                  <a:pt x="243" y="123"/>
                  <a:pt x="243" y="123"/>
                </a:cubicBezTo>
                <a:cubicBezTo>
                  <a:pt x="243" y="123"/>
                  <a:pt x="243" y="122"/>
                  <a:pt x="243" y="122"/>
                </a:cubicBezTo>
                <a:cubicBezTo>
                  <a:pt x="243" y="122"/>
                  <a:pt x="242" y="122"/>
                  <a:pt x="242" y="122"/>
                </a:cubicBezTo>
                <a:cubicBezTo>
                  <a:pt x="242" y="122"/>
                  <a:pt x="242" y="122"/>
                  <a:pt x="242" y="121"/>
                </a:cubicBezTo>
                <a:cubicBezTo>
                  <a:pt x="242" y="121"/>
                  <a:pt x="242" y="121"/>
                  <a:pt x="242" y="121"/>
                </a:cubicBezTo>
                <a:cubicBezTo>
                  <a:pt x="241" y="121"/>
                  <a:pt x="241" y="121"/>
                  <a:pt x="241" y="120"/>
                </a:cubicBezTo>
                <a:cubicBezTo>
                  <a:pt x="241" y="120"/>
                  <a:pt x="241" y="120"/>
                  <a:pt x="241" y="120"/>
                </a:cubicBezTo>
                <a:cubicBezTo>
                  <a:pt x="241" y="120"/>
                  <a:pt x="241" y="120"/>
                  <a:pt x="241" y="120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19"/>
                  <a:pt x="240" y="119"/>
                  <a:pt x="240" y="119"/>
                </a:cubicBezTo>
                <a:cubicBezTo>
                  <a:pt x="240" y="119"/>
                  <a:pt x="240" y="119"/>
                  <a:pt x="239" y="119"/>
                </a:cubicBezTo>
                <a:cubicBezTo>
                  <a:pt x="239" y="119"/>
                  <a:pt x="239" y="118"/>
                  <a:pt x="239" y="118"/>
                </a:cubicBezTo>
                <a:cubicBezTo>
                  <a:pt x="239" y="118"/>
                  <a:pt x="239" y="118"/>
                  <a:pt x="239" y="118"/>
                </a:cubicBezTo>
                <a:cubicBezTo>
                  <a:pt x="239" y="118"/>
                  <a:pt x="238" y="118"/>
                  <a:pt x="238" y="118"/>
                </a:cubicBezTo>
                <a:cubicBezTo>
                  <a:pt x="238" y="117"/>
                  <a:pt x="238" y="117"/>
                  <a:pt x="238" y="117"/>
                </a:cubicBezTo>
                <a:cubicBezTo>
                  <a:pt x="238" y="117"/>
                  <a:pt x="238" y="117"/>
                  <a:pt x="237" y="117"/>
                </a:cubicBezTo>
                <a:cubicBezTo>
                  <a:pt x="237" y="117"/>
                  <a:pt x="237" y="117"/>
                  <a:pt x="237" y="117"/>
                </a:cubicBezTo>
                <a:cubicBezTo>
                  <a:pt x="237" y="116"/>
                  <a:pt x="237" y="116"/>
                  <a:pt x="237" y="116"/>
                </a:cubicBezTo>
                <a:cubicBezTo>
                  <a:pt x="237" y="116"/>
                  <a:pt x="237" y="116"/>
                  <a:pt x="237" y="116"/>
                </a:cubicBezTo>
                <a:cubicBezTo>
                  <a:pt x="236" y="116"/>
                  <a:pt x="236" y="116"/>
                  <a:pt x="236" y="115"/>
                </a:cubicBezTo>
                <a:cubicBezTo>
                  <a:pt x="236" y="115"/>
                  <a:pt x="236" y="115"/>
                  <a:pt x="236" y="115"/>
                </a:cubicBezTo>
                <a:cubicBezTo>
                  <a:pt x="235" y="115"/>
                  <a:pt x="235" y="115"/>
                  <a:pt x="235" y="115"/>
                </a:cubicBezTo>
                <a:cubicBezTo>
                  <a:pt x="235" y="115"/>
                  <a:pt x="235" y="115"/>
                  <a:pt x="235" y="115"/>
                </a:cubicBezTo>
                <a:cubicBezTo>
                  <a:pt x="235" y="115"/>
                  <a:pt x="235" y="115"/>
                  <a:pt x="235" y="115"/>
                </a:cubicBezTo>
                <a:cubicBezTo>
                  <a:pt x="235" y="115"/>
                  <a:pt x="235" y="115"/>
                  <a:pt x="235" y="115"/>
                </a:cubicBezTo>
                <a:cubicBezTo>
                  <a:pt x="235" y="114"/>
                  <a:pt x="234" y="114"/>
                  <a:pt x="234" y="114"/>
                </a:cubicBezTo>
                <a:cubicBezTo>
                  <a:pt x="234" y="114"/>
                  <a:pt x="234" y="114"/>
                  <a:pt x="234" y="114"/>
                </a:cubicBezTo>
                <a:cubicBezTo>
                  <a:pt x="234" y="114"/>
                  <a:pt x="234" y="114"/>
                  <a:pt x="233" y="113"/>
                </a:cubicBezTo>
                <a:cubicBezTo>
                  <a:pt x="233" y="113"/>
                  <a:pt x="233" y="113"/>
                  <a:pt x="233" y="113"/>
                </a:cubicBezTo>
                <a:cubicBezTo>
                  <a:pt x="233" y="113"/>
                  <a:pt x="233" y="113"/>
                  <a:pt x="232" y="113"/>
                </a:cubicBezTo>
                <a:cubicBezTo>
                  <a:pt x="232" y="113"/>
                  <a:pt x="232" y="113"/>
                  <a:pt x="232" y="113"/>
                </a:cubicBezTo>
                <a:cubicBezTo>
                  <a:pt x="227" y="109"/>
                  <a:pt x="220" y="106"/>
                  <a:pt x="213" y="105"/>
                </a:cubicBezTo>
                <a:cubicBezTo>
                  <a:pt x="227" y="105"/>
                  <a:pt x="227" y="105"/>
                  <a:pt x="227" y="105"/>
                </a:cubicBezTo>
                <a:cubicBezTo>
                  <a:pt x="163" y="0"/>
                  <a:pt x="163" y="0"/>
                  <a:pt x="163" y="0"/>
                </a:cubicBezTo>
                <a:close/>
                <a:moveTo>
                  <a:pt x="197" y="201"/>
                </a:moveTo>
                <a:cubicBezTo>
                  <a:pt x="60" y="201"/>
                  <a:pt x="60" y="201"/>
                  <a:pt x="60" y="201"/>
                </a:cubicBezTo>
                <a:cubicBezTo>
                  <a:pt x="75" y="176"/>
                  <a:pt x="75" y="176"/>
                  <a:pt x="75" y="176"/>
                </a:cubicBezTo>
                <a:cubicBezTo>
                  <a:pt x="75" y="176"/>
                  <a:pt x="75" y="176"/>
                  <a:pt x="75" y="176"/>
                </a:cubicBezTo>
                <a:cubicBezTo>
                  <a:pt x="162" y="176"/>
                  <a:pt x="162" y="176"/>
                  <a:pt x="162" y="176"/>
                </a:cubicBezTo>
                <a:cubicBezTo>
                  <a:pt x="169" y="189"/>
                  <a:pt x="182" y="198"/>
                  <a:pt x="197" y="201"/>
                </a:cubicBezTo>
                <a:cubicBezTo>
                  <a:pt x="197" y="201"/>
                  <a:pt x="197" y="201"/>
                  <a:pt x="197" y="201"/>
                </a:cubicBezTo>
                <a:close/>
                <a:moveTo>
                  <a:pt x="119" y="105"/>
                </a:moveTo>
                <a:cubicBezTo>
                  <a:pt x="197" y="105"/>
                  <a:pt x="197" y="105"/>
                  <a:pt x="197" y="105"/>
                </a:cubicBezTo>
                <a:cubicBezTo>
                  <a:pt x="182" y="107"/>
                  <a:pt x="169" y="117"/>
                  <a:pt x="162" y="129"/>
                </a:cubicBezTo>
                <a:cubicBezTo>
                  <a:pt x="104" y="129"/>
                  <a:pt x="104" y="129"/>
                  <a:pt x="104" y="129"/>
                </a:cubicBezTo>
                <a:cubicBezTo>
                  <a:pt x="119" y="105"/>
                  <a:pt x="119" y="105"/>
                  <a:pt x="119" y="105"/>
                </a:cubicBezTo>
                <a:close/>
                <a:moveTo>
                  <a:pt x="158" y="164"/>
                </a:moveTo>
                <a:cubicBezTo>
                  <a:pt x="82" y="164"/>
                  <a:pt x="82" y="164"/>
                  <a:pt x="82" y="164"/>
                </a:cubicBezTo>
                <a:cubicBezTo>
                  <a:pt x="96" y="141"/>
                  <a:pt x="96" y="141"/>
                  <a:pt x="96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7" y="145"/>
                  <a:pt x="156" y="149"/>
                  <a:pt x="156" y="153"/>
                </a:cubicBezTo>
                <a:cubicBezTo>
                  <a:pt x="156" y="157"/>
                  <a:pt x="157" y="161"/>
                  <a:pt x="158" y="164"/>
                </a:cubicBezTo>
                <a:cubicBezTo>
                  <a:pt x="158" y="164"/>
                  <a:pt x="158" y="164"/>
                  <a:pt x="158" y="164"/>
                </a:cubicBezTo>
                <a:close/>
                <a:moveTo>
                  <a:pt x="108" y="294"/>
                </a:moveTo>
                <a:cubicBezTo>
                  <a:pt x="108" y="303"/>
                  <a:pt x="108" y="303"/>
                  <a:pt x="108" y="303"/>
                </a:cubicBezTo>
                <a:cubicBezTo>
                  <a:pt x="123" y="303"/>
                  <a:pt x="123" y="303"/>
                  <a:pt x="123" y="303"/>
                </a:cubicBezTo>
                <a:cubicBezTo>
                  <a:pt x="123" y="304"/>
                  <a:pt x="121" y="310"/>
                  <a:pt x="112" y="310"/>
                </a:cubicBezTo>
                <a:cubicBezTo>
                  <a:pt x="112" y="310"/>
                  <a:pt x="107" y="310"/>
                  <a:pt x="102" y="308"/>
                </a:cubicBezTo>
                <a:cubicBezTo>
                  <a:pt x="102" y="319"/>
                  <a:pt x="102" y="319"/>
                  <a:pt x="102" y="319"/>
                </a:cubicBezTo>
                <a:cubicBezTo>
                  <a:pt x="105" y="320"/>
                  <a:pt x="110" y="321"/>
                  <a:pt x="115" y="321"/>
                </a:cubicBezTo>
                <a:cubicBezTo>
                  <a:pt x="133" y="321"/>
                  <a:pt x="141" y="310"/>
                  <a:pt x="141" y="299"/>
                </a:cubicBezTo>
                <a:cubicBezTo>
                  <a:pt x="141" y="290"/>
                  <a:pt x="137" y="276"/>
                  <a:pt x="114" y="276"/>
                </a:cubicBezTo>
                <a:cubicBezTo>
                  <a:pt x="112" y="276"/>
                  <a:pt x="108" y="276"/>
                  <a:pt x="103" y="277"/>
                </a:cubicBezTo>
                <a:cubicBezTo>
                  <a:pt x="102" y="277"/>
                  <a:pt x="102" y="277"/>
                  <a:pt x="102" y="277"/>
                </a:cubicBezTo>
                <a:cubicBezTo>
                  <a:pt x="102" y="289"/>
                  <a:pt x="102" y="289"/>
                  <a:pt x="102" y="289"/>
                </a:cubicBezTo>
                <a:cubicBezTo>
                  <a:pt x="106" y="287"/>
                  <a:pt x="110" y="287"/>
                  <a:pt x="112" y="287"/>
                </a:cubicBezTo>
                <a:cubicBezTo>
                  <a:pt x="120" y="287"/>
                  <a:pt x="123" y="291"/>
                  <a:pt x="123" y="294"/>
                </a:cubicBezTo>
                <a:cubicBezTo>
                  <a:pt x="108" y="294"/>
                  <a:pt x="108" y="294"/>
                  <a:pt x="108" y="294"/>
                </a:cubicBezTo>
                <a:close/>
                <a:moveTo>
                  <a:pt x="93" y="308"/>
                </a:moveTo>
                <a:cubicBezTo>
                  <a:pt x="88" y="309"/>
                  <a:pt x="86" y="310"/>
                  <a:pt x="84" y="310"/>
                </a:cubicBezTo>
                <a:cubicBezTo>
                  <a:pt x="74" y="310"/>
                  <a:pt x="72" y="302"/>
                  <a:pt x="72" y="298"/>
                </a:cubicBezTo>
                <a:cubicBezTo>
                  <a:pt x="72" y="292"/>
                  <a:pt x="77" y="287"/>
                  <a:pt x="84" y="287"/>
                </a:cubicBezTo>
                <a:cubicBezTo>
                  <a:pt x="87" y="287"/>
                  <a:pt x="90" y="288"/>
                  <a:pt x="93" y="289"/>
                </a:cubicBezTo>
                <a:cubicBezTo>
                  <a:pt x="93" y="277"/>
                  <a:pt x="93" y="277"/>
                  <a:pt x="93" y="277"/>
                </a:cubicBezTo>
                <a:cubicBezTo>
                  <a:pt x="92" y="277"/>
                  <a:pt x="92" y="277"/>
                  <a:pt x="92" y="277"/>
                </a:cubicBezTo>
                <a:cubicBezTo>
                  <a:pt x="90" y="277"/>
                  <a:pt x="86" y="276"/>
                  <a:pt x="81" y="276"/>
                </a:cubicBezTo>
                <a:cubicBezTo>
                  <a:pt x="61" y="276"/>
                  <a:pt x="54" y="287"/>
                  <a:pt x="54" y="299"/>
                </a:cubicBezTo>
                <a:cubicBezTo>
                  <a:pt x="54" y="312"/>
                  <a:pt x="63" y="321"/>
                  <a:pt x="80" y="321"/>
                </a:cubicBezTo>
                <a:cubicBezTo>
                  <a:pt x="84" y="321"/>
                  <a:pt x="88" y="321"/>
                  <a:pt x="93" y="319"/>
                </a:cubicBezTo>
                <a:cubicBezTo>
                  <a:pt x="93" y="308"/>
                  <a:pt x="93" y="308"/>
                  <a:pt x="93" y="308"/>
                </a:cubicBezTo>
                <a:cubicBezTo>
                  <a:pt x="93" y="308"/>
                  <a:pt x="93" y="308"/>
                  <a:pt x="93" y="308"/>
                </a:cubicBezTo>
                <a:close/>
                <a:moveTo>
                  <a:pt x="27" y="287"/>
                </a:moveTo>
                <a:cubicBezTo>
                  <a:pt x="31" y="301"/>
                  <a:pt x="31" y="301"/>
                  <a:pt x="31" y="301"/>
                </a:cubicBezTo>
                <a:cubicBezTo>
                  <a:pt x="22" y="301"/>
                  <a:pt x="22" y="301"/>
                  <a:pt x="22" y="301"/>
                </a:cubicBezTo>
                <a:cubicBezTo>
                  <a:pt x="26" y="287"/>
                  <a:pt x="26" y="287"/>
                  <a:pt x="26" y="287"/>
                </a:cubicBezTo>
                <a:cubicBezTo>
                  <a:pt x="27" y="287"/>
                  <a:pt x="27" y="287"/>
                  <a:pt x="27" y="287"/>
                </a:cubicBezTo>
                <a:close/>
                <a:moveTo>
                  <a:pt x="16" y="277"/>
                </a:moveTo>
                <a:cubicBezTo>
                  <a:pt x="0" y="321"/>
                  <a:pt x="0" y="321"/>
                  <a:pt x="0" y="321"/>
                </a:cubicBezTo>
                <a:cubicBezTo>
                  <a:pt x="17" y="321"/>
                  <a:pt x="17" y="321"/>
                  <a:pt x="17" y="321"/>
                </a:cubicBezTo>
                <a:cubicBezTo>
                  <a:pt x="20" y="311"/>
                  <a:pt x="20" y="311"/>
                  <a:pt x="20" y="311"/>
                </a:cubicBezTo>
                <a:cubicBezTo>
                  <a:pt x="33" y="311"/>
                  <a:pt x="33" y="311"/>
                  <a:pt x="33" y="311"/>
                </a:cubicBezTo>
                <a:cubicBezTo>
                  <a:pt x="36" y="321"/>
                  <a:pt x="36" y="321"/>
                  <a:pt x="36" y="321"/>
                </a:cubicBezTo>
                <a:cubicBezTo>
                  <a:pt x="54" y="321"/>
                  <a:pt x="54" y="321"/>
                  <a:pt x="54" y="321"/>
                </a:cubicBezTo>
                <a:cubicBezTo>
                  <a:pt x="38" y="277"/>
                  <a:pt x="38" y="277"/>
                  <a:pt x="38" y="277"/>
                </a:cubicBezTo>
                <a:cubicBezTo>
                  <a:pt x="16" y="277"/>
                  <a:pt x="16" y="277"/>
                  <a:pt x="16" y="277"/>
                </a:cubicBezTo>
                <a:close/>
                <a:moveTo>
                  <a:pt x="274" y="277"/>
                </a:moveTo>
                <a:cubicBezTo>
                  <a:pt x="274" y="321"/>
                  <a:pt x="274" y="321"/>
                  <a:pt x="274" y="321"/>
                </a:cubicBezTo>
                <a:cubicBezTo>
                  <a:pt x="313" y="321"/>
                  <a:pt x="313" y="321"/>
                  <a:pt x="313" y="321"/>
                </a:cubicBezTo>
                <a:cubicBezTo>
                  <a:pt x="313" y="310"/>
                  <a:pt x="313" y="310"/>
                  <a:pt x="313" y="310"/>
                </a:cubicBezTo>
                <a:cubicBezTo>
                  <a:pt x="291" y="310"/>
                  <a:pt x="291" y="310"/>
                  <a:pt x="291" y="310"/>
                </a:cubicBezTo>
                <a:cubicBezTo>
                  <a:pt x="291" y="303"/>
                  <a:pt x="291" y="303"/>
                  <a:pt x="291" y="303"/>
                </a:cubicBezTo>
                <a:cubicBezTo>
                  <a:pt x="311" y="303"/>
                  <a:pt x="311" y="303"/>
                  <a:pt x="311" y="303"/>
                </a:cubicBezTo>
                <a:cubicBezTo>
                  <a:pt x="311" y="293"/>
                  <a:pt x="311" y="293"/>
                  <a:pt x="311" y="293"/>
                </a:cubicBezTo>
                <a:cubicBezTo>
                  <a:pt x="291" y="293"/>
                  <a:pt x="291" y="293"/>
                  <a:pt x="291" y="293"/>
                </a:cubicBezTo>
                <a:cubicBezTo>
                  <a:pt x="291" y="287"/>
                  <a:pt x="291" y="287"/>
                  <a:pt x="291" y="287"/>
                </a:cubicBezTo>
                <a:cubicBezTo>
                  <a:pt x="312" y="287"/>
                  <a:pt x="312" y="287"/>
                  <a:pt x="312" y="287"/>
                </a:cubicBezTo>
                <a:cubicBezTo>
                  <a:pt x="312" y="277"/>
                  <a:pt x="312" y="277"/>
                  <a:pt x="312" y="277"/>
                </a:cubicBezTo>
                <a:cubicBezTo>
                  <a:pt x="274" y="277"/>
                  <a:pt x="274" y="277"/>
                  <a:pt x="274" y="277"/>
                </a:cubicBezTo>
                <a:close/>
                <a:moveTo>
                  <a:pt x="263" y="277"/>
                </a:moveTo>
                <a:cubicBezTo>
                  <a:pt x="258" y="276"/>
                  <a:pt x="253" y="276"/>
                  <a:pt x="249" y="276"/>
                </a:cubicBezTo>
                <a:cubicBezTo>
                  <a:pt x="230" y="276"/>
                  <a:pt x="226" y="284"/>
                  <a:pt x="226" y="290"/>
                </a:cubicBezTo>
                <a:cubicBezTo>
                  <a:pt x="226" y="301"/>
                  <a:pt x="236" y="303"/>
                  <a:pt x="242" y="304"/>
                </a:cubicBezTo>
                <a:cubicBezTo>
                  <a:pt x="245" y="305"/>
                  <a:pt x="249" y="305"/>
                  <a:pt x="249" y="308"/>
                </a:cubicBezTo>
                <a:cubicBezTo>
                  <a:pt x="249" y="310"/>
                  <a:pt x="245" y="311"/>
                  <a:pt x="242" y="311"/>
                </a:cubicBezTo>
                <a:cubicBezTo>
                  <a:pt x="238" y="311"/>
                  <a:pt x="233" y="310"/>
                  <a:pt x="227" y="308"/>
                </a:cubicBezTo>
                <a:cubicBezTo>
                  <a:pt x="227" y="319"/>
                  <a:pt x="227" y="319"/>
                  <a:pt x="227" y="319"/>
                </a:cubicBezTo>
                <a:cubicBezTo>
                  <a:pt x="233" y="321"/>
                  <a:pt x="240" y="321"/>
                  <a:pt x="245" y="321"/>
                </a:cubicBezTo>
                <a:cubicBezTo>
                  <a:pt x="264" y="321"/>
                  <a:pt x="266" y="311"/>
                  <a:pt x="266" y="307"/>
                </a:cubicBezTo>
                <a:cubicBezTo>
                  <a:pt x="266" y="295"/>
                  <a:pt x="256" y="294"/>
                  <a:pt x="248" y="292"/>
                </a:cubicBezTo>
                <a:cubicBezTo>
                  <a:pt x="246" y="292"/>
                  <a:pt x="243" y="291"/>
                  <a:pt x="243" y="289"/>
                </a:cubicBezTo>
                <a:cubicBezTo>
                  <a:pt x="243" y="286"/>
                  <a:pt x="247" y="286"/>
                  <a:pt x="250" y="286"/>
                </a:cubicBezTo>
                <a:cubicBezTo>
                  <a:pt x="256" y="286"/>
                  <a:pt x="260" y="288"/>
                  <a:pt x="263" y="289"/>
                </a:cubicBezTo>
                <a:cubicBezTo>
                  <a:pt x="263" y="277"/>
                  <a:pt x="263" y="277"/>
                  <a:pt x="263" y="277"/>
                </a:cubicBezTo>
                <a:cubicBezTo>
                  <a:pt x="263" y="277"/>
                  <a:pt x="263" y="277"/>
                  <a:pt x="263" y="277"/>
                </a:cubicBezTo>
                <a:close/>
                <a:moveTo>
                  <a:pt x="195" y="287"/>
                </a:moveTo>
                <a:cubicBezTo>
                  <a:pt x="199" y="301"/>
                  <a:pt x="199" y="301"/>
                  <a:pt x="199" y="301"/>
                </a:cubicBezTo>
                <a:cubicBezTo>
                  <a:pt x="190" y="301"/>
                  <a:pt x="190" y="301"/>
                  <a:pt x="190" y="301"/>
                </a:cubicBezTo>
                <a:cubicBezTo>
                  <a:pt x="194" y="287"/>
                  <a:pt x="194" y="287"/>
                  <a:pt x="194" y="287"/>
                </a:cubicBezTo>
                <a:cubicBezTo>
                  <a:pt x="195" y="287"/>
                  <a:pt x="195" y="287"/>
                  <a:pt x="195" y="287"/>
                </a:cubicBezTo>
                <a:close/>
                <a:moveTo>
                  <a:pt x="183" y="277"/>
                </a:moveTo>
                <a:cubicBezTo>
                  <a:pt x="168" y="321"/>
                  <a:pt x="168" y="321"/>
                  <a:pt x="168" y="321"/>
                </a:cubicBezTo>
                <a:cubicBezTo>
                  <a:pt x="185" y="321"/>
                  <a:pt x="185" y="321"/>
                  <a:pt x="185" y="321"/>
                </a:cubicBezTo>
                <a:cubicBezTo>
                  <a:pt x="188" y="311"/>
                  <a:pt x="188" y="311"/>
                  <a:pt x="188" y="311"/>
                </a:cubicBezTo>
                <a:cubicBezTo>
                  <a:pt x="201" y="311"/>
                  <a:pt x="201" y="311"/>
                  <a:pt x="201" y="311"/>
                </a:cubicBezTo>
                <a:cubicBezTo>
                  <a:pt x="204" y="321"/>
                  <a:pt x="204" y="321"/>
                  <a:pt x="204" y="321"/>
                </a:cubicBezTo>
                <a:cubicBezTo>
                  <a:pt x="222" y="321"/>
                  <a:pt x="222" y="321"/>
                  <a:pt x="222" y="321"/>
                </a:cubicBezTo>
                <a:cubicBezTo>
                  <a:pt x="206" y="277"/>
                  <a:pt x="206" y="277"/>
                  <a:pt x="206" y="277"/>
                </a:cubicBezTo>
                <a:cubicBezTo>
                  <a:pt x="183" y="277"/>
                  <a:pt x="183" y="277"/>
                  <a:pt x="183" y="277"/>
                </a:cubicBezTo>
                <a:close/>
                <a:moveTo>
                  <a:pt x="156" y="293"/>
                </a:moveTo>
                <a:cubicBezTo>
                  <a:pt x="160" y="293"/>
                  <a:pt x="162" y="296"/>
                  <a:pt x="162" y="300"/>
                </a:cubicBezTo>
                <a:cubicBezTo>
                  <a:pt x="162" y="303"/>
                  <a:pt x="160" y="306"/>
                  <a:pt x="156" y="306"/>
                </a:cubicBezTo>
                <a:cubicBezTo>
                  <a:pt x="153" y="306"/>
                  <a:pt x="150" y="303"/>
                  <a:pt x="150" y="300"/>
                </a:cubicBezTo>
                <a:cubicBezTo>
                  <a:pt x="150" y="296"/>
                  <a:pt x="153" y="293"/>
                  <a:pt x="156" y="293"/>
                </a:cubicBezTo>
                <a:cubicBezTo>
                  <a:pt x="156" y="293"/>
                  <a:pt x="156" y="293"/>
                  <a:pt x="156" y="293"/>
                </a:cubicBezTo>
                <a:cubicBezTo>
                  <a:pt x="156" y="293"/>
                  <a:pt x="156" y="293"/>
                  <a:pt x="156" y="293"/>
                </a:cubicBezTo>
                <a:close/>
              </a:path>
            </a:pathLst>
          </a:custGeom>
          <a:solidFill>
            <a:srgbClr val="0035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srgbClr val="262626"/>
              </a:solidFill>
            </a:endParaRPr>
          </a:p>
        </p:txBody>
      </p:sp>
      <p:sp>
        <p:nvSpPr>
          <p:cNvPr id="22" name="Freeform 6"/>
          <p:cNvSpPr>
            <a:spLocks noEditPoints="1"/>
          </p:cNvSpPr>
          <p:nvPr userDrawn="1"/>
        </p:nvSpPr>
        <p:spPr bwMode="auto">
          <a:xfrm>
            <a:off x="1255184" y="1135064"/>
            <a:ext cx="9179984" cy="233363"/>
          </a:xfrm>
          <a:custGeom>
            <a:avLst/>
            <a:gdLst>
              <a:gd name="T0" fmla="*/ 23 w 4337"/>
              <a:gd name="T1" fmla="*/ 110 h 147"/>
              <a:gd name="T2" fmla="*/ 4267 w 4337"/>
              <a:gd name="T3" fmla="*/ 110 h 147"/>
              <a:gd name="T4" fmla="*/ 4244 w 4337"/>
              <a:gd name="T5" fmla="*/ 147 h 147"/>
              <a:gd name="T6" fmla="*/ 0 w 4337"/>
              <a:gd name="T7" fmla="*/ 147 h 147"/>
              <a:gd name="T8" fmla="*/ 23 w 4337"/>
              <a:gd name="T9" fmla="*/ 110 h 147"/>
              <a:gd name="T10" fmla="*/ 35 w 4337"/>
              <a:gd name="T11" fmla="*/ 92 h 147"/>
              <a:gd name="T12" fmla="*/ 4279 w 4337"/>
              <a:gd name="T13" fmla="*/ 92 h 147"/>
              <a:gd name="T14" fmla="*/ 4302 w 4337"/>
              <a:gd name="T15" fmla="*/ 55 h 147"/>
              <a:gd name="T16" fmla="*/ 58 w 4337"/>
              <a:gd name="T17" fmla="*/ 55 h 147"/>
              <a:gd name="T18" fmla="*/ 35 w 4337"/>
              <a:gd name="T19" fmla="*/ 92 h 147"/>
              <a:gd name="T20" fmla="*/ 93 w 4337"/>
              <a:gd name="T21" fmla="*/ 0 h 147"/>
              <a:gd name="T22" fmla="*/ 70 w 4337"/>
              <a:gd name="T23" fmla="*/ 37 h 147"/>
              <a:gd name="T24" fmla="*/ 4314 w 4337"/>
              <a:gd name="T25" fmla="*/ 37 h 147"/>
              <a:gd name="T26" fmla="*/ 4337 w 4337"/>
              <a:gd name="T27" fmla="*/ 0 h 147"/>
              <a:gd name="T28" fmla="*/ 93 w 4337"/>
              <a:gd name="T2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37" h="147">
                <a:moveTo>
                  <a:pt x="23" y="110"/>
                </a:moveTo>
                <a:lnTo>
                  <a:pt x="4267" y="110"/>
                </a:lnTo>
                <a:lnTo>
                  <a:pt x="4244" y="147"/>
                </a:lnTo>
                <a:lnTo>
                  <a:pt x="0" y="147"/>
                </a:lnTo>
                <a:lnTo>
                  <a:pt x="23" y="110"/>
                </a:lnTo>
                <a:close/>
                <a:moveTo>
                  <a:pt x="35" y="92"/>
                </a:moveTo>
                <a:lnTo>
                  <a:pt x="4279" y="92"/>
                </a:lnTo>
                <a:lnTo>
                  <a:pt x="4302" y="55"/>
                </a:lnTo>
                <a:lnTo>
                  <a:pt x="58" y="55"/>
                </a:lnTo>
                <a:lnTo>
                  <a:pt x="35" y="92"/>
                </a:lnTo>
                <a:close/>
                <a:moveTo>
                  <a:pt x="93" y="0"/>
                </a:moveTo>
                <a:lnTo>
                  <a:pt x="70" y="37"/>
                </a:lnTo>
                <a:lnTo>
                  <a:pt x="4314" y="37"/>
                </a:lnTo>
                <a:lnTo>
                  <a:pt x="4337" y="0"/>
                </a:lnTo>
                <a:lnTo>
                  <a:pt x="93" y="0"/>
                </a:lnTo>
                <a:close/>
              </a:path>
            </a:pathLst>
          </a:custGeom>
          <a:solidFill>
            <a:srgbClr val="E0F1F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sz="1800" dirty="0">
              <a:solidFill>
                <a:srgbClr val="262626"/>
              </a:solidFill>
            </a:endParaRPr>
          </a:p>
        </p:txBody>
      </p:sp>
      <p:sp>
        <p:nvSpPr>
          <p:cNvPr id="23" name="Номер слайда 18"/>
          <p:cNvSpPr>
            <a:spLocks noGrp="1"/>
          </p:cNvSpPr>
          <p:nvPr>
            <p:ph type="sldNum" sz="quarter" idx="12"/>
          </p:nvPr>
        </p:nvSpPr>
        <p:spPr>
          <a:xfrm>
            <a:off x="11254153" y="6324600"/>
            <a:ext cx="517787" cy="233364"/>
          </a:xfrm>
        </p:spPr>
        <p:txBody>
          <a:bodyPr/>
          <a:lstStyle>
            <a:lvl1pPr algn="r">
              <a:defRPr sz="12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137726B6-3386-492A-8DF3-B4BBCF0A00ED}" type="slidenum">
              <a:rPr lang="ru-RU" smtClean="0">
                <a:solidFill>
                  <a:srgbClr val="003594"/>
                </a:solidFill>
              </a:rPr>
              <a:pPr/>
              <a:t>‹#›</a:t>
            </a:fld>
            <a:endParaRPr lang="ru-RU" dirty="0">
              <a:solidFill>
                <a:srgbClr val="003594"/>
              </a:solidFill>
            </a:endParaRPr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1324706" y="6301988"/>
            <a:ext cx="9226061" cy="338554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ru-RU" sz="800" dirty="0">
                <a:solidFill>
                  <a:prstClr val="white">
                    <a:lumMod val="50000"/>
                  </a:prstClr>
                </a:solidFill>
                <a:cs typeface="Arial" panose="020B0604020202020204" pitchFamily="34" charset="0"/>
              </a:rPr>
              <a:t>Содержание данной презентации носит исключительно презентационный характер, не может быть рассмотрено в качестве коммерческого предложения, не накладывает какие-либо обязательства на ASE и ее дочерние общества. Информация, представленная в данной презентации, не может быть использована третьими лицами.</a:t>
            </a:r>
          </a:p>
        </p:txBody>
      </p:sp>
    </p:spTree>
    <p:extLst>
      <p:ext uri="{BB962C8B-B14F-4D97-AF65-F5344CB8AC3E}">
        <p14:creationId xmlns:p14="http://schemas.microsoft.com/office/powerpoint/2010/main" val="184752837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75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7A4C4-91FB-44B5-A833-B7C70A3A2838}" type="datetime1">
              <a:rPr lang="ru-RU" smtClean="0"/>
              <a:t>24.09.2024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B577D-5E6F-4DD3-AAEC-4315FAFB0E7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9385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405581-7F5A-4820-8A76-032747955905}" type="datetime1">
              <a:rPr lang="ru-RU" smtClean="0"/>
              <a:t>24.09.2024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B577D-5E6F-4DD3-AAEC-4315FAFB0E7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56487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8E83DE-D266-48C4-96A7-25565474A61E}" type="datetime1">
              <a:rPr lang="ru-RU" smtClean="0"/>
              <a:t>24.09.2024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B577D-5E6F-4DD3-AAEC-4315FAFB0E7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4209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4EC29-7CC7-437B-864E-32D9A2092A31}" type="datetime1">
              <a:rPr lang="ru-RU" smtClean="0"/>
              <a:t>24.09.2024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B577D-5E6F-4DD3-AAEC-4315FAFB0E7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75413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504ED-1511-4ABC-A260-9208A70D1F5D}" type="datetime1">
              <a:rPr lang="ru-RU" smtClean="0"/>
              <a:t>24.09.2024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B577D-5E6F-4DD3-AAEC-4315FAFB0E7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9537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F4569E-0622-496E-9BFA-9CD4E7DB5E91}" type="datetime1">
              <a:rPr lang="ru-RU" smtClean="0"/>
              <a:t>24.09.2024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B577D-5E6F-4DD3-AAEC-4315FAFB0E7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9641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2935D-1CA5-4D41-AC04-EC77F811B61C}" type="datetime1">
              <a:rPr lang="ru-RU" smtClean="0"/>
              <a:t>24.09.2024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B577D-5E6F-4DD3-AAEC-4315FAFB0E7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7061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6E53B-0821-4B96-B8E2-47C9FAE7B6DD}" type="datetime1">
              <a:rPr lang="ru-RU" smtClean="0"/>
              <a:t>24.09.2024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1B577D-5E6F-4DD3-AAEC-4315FAFB0E7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5037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A1BA75-026E-45DB-B37F-66E60EDB670B}" type="datetime1">
              <a:rPr lang="ru-RU" smtClean="0"/>
              <a:t>24.09.2024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1B577D-5E6F-4DD3-AAEC-4315FAFB0E7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0328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Прямоугольник 40"/>
          <p:cNvSpPr/>
          <p:nvPr/>
        </p:nvSpPr>
        <p:spPr>
          <a:xfrm>
            <a:off x="2220238" y="1331120"/>
            <a:ext cx="1522297" cy="26739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Александровск-Сахалинский КУМС</a:t>
            </a:r>
            <a:endParaRPr lang="ru-RU" sz="1200" b="1" dirty="0">
              <a:solidFill>
                <a:schemeClr val="tx1"/>
              </a:solidFill>
            </a:endParaRPr>
          </a:p>
          <a:p>
            <a:pPr algn="ctr"/>
            <a:endParaRPr lang="ru-RU" sz="1200" b="1" dirty="0">
              <a:solidFill>
                <a:schemeClr val="tx1"/>
              </a:solidFill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Рассмотрение заявления на возможность предоставления имущества и способа предоставления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628446" y="1138546"/>
            <a:ext cx="1237213" cy="1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1 этап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2224442" y="1124744"/>
            <a:ext cx="1521722" cy="1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 этап </a:t>
            </a:r>
          </a:p>
        </p:txBody>
      </p:sp>
      <p:sp>
        <p:nvSpPr>
          <p:cNvPr id="108" name="Заголовок 2"/>
          <p:cNvSpPr txBox="1">
            <a:spLocks/>
          </p:cNvSpPr>
          <p:nvPr/>
        </p:nvSpPr>
        <p:spPr>
          <a:xfrm>
            <a:off x="719146" y="60638"/>
            <a:ext cx="11353518" cy="6048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1" lang="ru-RU" sz="2000" b="1" dirty="0" smtClean="0">
                <a:solidFill>
                  <a:srgbClr val="002060"/>
                </a:solidFill>
              </a:rPr>
              <a:t>АЛГОРИТМ действий </a:t>
            </a:r>
            <a:endParaRPr kumimoji="1" lang="ru-RU" sz="2000" b="1" dirty="0" smtClean="0">
              <a:solidFill>
                <a:srgbClr val="002060"/>
              </a:solidFill>
            </a:endParaRPr>
          </a:p>
          <a:p>
            <a:r>
              <a:rPr kumimoji="1" lang="ru-RU" sz="2000" b="1" dirty="0" smtClean="0">
                <a:solidFill>
                  <a:srgbClr val="002060"/>
                </a:solidFill>
              </a:rPr>
              <a:t> </a:t>
            </a:r>
            <a:r>
              <a:rPr kumimoji="1" lang="ru-RU" sz="2000" b="1" dirty="0">
                <a:solidFill>
                  <a:srgbClr val="002060"/>
                </a:solidFill>
              </a:rPr>
              <a:t>«Предоставление </a:t>
            </a:r>
            <a:r>
              <a:rPr kumimoji="1" lang="ru-RU" sz="2000" b="1" dirty="0" smtClean="0">
                <a:solidFill>
                  <a:srgbClr val="002060"/>
                </a:solidFill>
              </a:rPr>
              <a:t>субъектам </a:t>
            </a:r>
            <a:r>
              <a:rPr kumimoji="1" lang="ru-RU" sz="2000" b="1" dirty="0" smtClean="0">
                <a:solidFill>
                  <a:srgbClr val="002060"/>
                </a:solidFill>
              </a:rPr>
              <a:t>малого и среднего </a:t>
            </a:r>
            <a:r>
              <a:rPr kumimoji="1" lang="ru-RU" sz="2000" b="1" dirty="0" smtClean="0">
                <a:solidFill>
                  <a:srgbClr val="002060"/>
                </a:solidFill>
              </a:rPr>
              <a:t>предпринимательства </a:t>
            </a:r>
            <a:r>
              <a:rPr kumimoji="1" lang="ru-RU" sz="2000" b="1" dirty="0">
                <a:solidFill>
                  <a:srgbClr val="002060"/>
                </a:solidFill>
              </a:rPr>
              <a:t>в аренду </a:t>
            </a:r>
            <a:r>
              <a:rPr kumimoji="1" lang="ru-RU" sz="2000" b="1" dirty="0" smtClean="0">
                <a:solidFill>
                  <a:srgbClr val="002060"/>
                </a:solidFill>
              </a:rPr>
              <a:t>муниципального </a:t>
            </a:r>
            <a:r>
              <a:rPr kumimoji="1" lang="ru-RU" sz="2000" b="1" dirty="0">
                <a:solidFill>
                  <a:srgbClr val="002060"/>
                </a:solidFill>
              </a:rPr>
              <a:t>недвижимого </a:t>
            </a:r>
            <a:r>
              <a:rPr kumimoji="1" lang="ru-RU" sz="2000" b="1" dirty="0" smtClean="0">
                <a:solidFill>
                  <a:srgbClr val="002060"/>
                </a:solidFill>
              </a:rPr>
              <a:t>имущества на торгах и без торгов»</a:t>
            </a:r>
            <a:endParaRPr kumimoji="1" lang="ru-RU" sz="2000" b="1" dirty="0">
              <a:solidFill>
                <a:srgbClr val="002060"/>
              </a:solidFill>
            </a:endParaRPr>
          </a:p>
        </p:txBody>
      </p:sp>
      <p:cxnSp>
        <p:nvCxnSpPr>
          <p:cNvPr id="118" name="Прямая соединительная линия 117"/>
          <p:cNvCxnSpPr/>
          <p:nvPr/>
        </p:nvCxnSpPr>
        <p:spPr bwMode="auto">
          <a:xfrm flipV="1">
            <a:off x="-24680" y="806613"/>
            <a:ext cx="11953329" cy="2"/>
          </a:xfrm>
          <a:prstGeom prst="line">
            <a:avLst/>
          </a:prstGeom>
          <a:ln w="25400">
            <a:solidFill>
              <a:srgbClr val="0043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Прямоугольник 102"/>
          <p:cNvSpPr/>
          <p:nvPr/>
        </p:nvSpPr>
        <p:spPr>
          <a:xfrm>
            <a:off x="10190352" y="1295400"/>
            <a:ext cx="1011270" cy="261560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Заявитель</a:t>
            </a:r>
            <a:endParaRPr lang="ru-RU" sz="1200" b="1" dirty="0">
              <a:solidFill>
                <a:schemeClr val="tx1"/>
              </a:solidFill>
            </a:endParaRPr>
          </a:p>
          <a:p>
            <a:pPr algn="ctr"/>
            <a:endParaRPr lang="ru-RU" sz="1200" b="1" dirty="0">
              <a:solidFill>
                <a:schemeClr val="tx1"/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Регистрация договора аренды в </a:t>
            </a:r>
            <a:r>
              <a:rPr lang="ru-RU" sz="1200" dirty="0" err="1" smtClean="0">
                <a:solidFill>
                  <a:schemeClr val="tx1"/>
                </a:solidFill>
              </a:rPr>
              <a:t>Росреестре</a:t>
            </a:r>
            <a:endParaRPr lang="ru-RU" sz="1200" dirty="0">
              <a:solidFill>
                <a:schemeClr val="tx1"/>
              </a:solidFill>
            </a:endParaRPr>
          </a:p>
          <a:p>
            <a:pPr algn="ctr"/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4738781" y="1128484"/>
            <a:ext cx="990262" cy="144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 этап 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3886454" y="1253979"/>
            <a:ext cx="969527" cy="4224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1 вариант</a:t>
            </a:r>
          </a:p>
          <a:p>
            <a:pPr algn="ctr"/>
            <a:r>
              <a:rPr lang="ru-RU" sz="700" b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 торгах</a:t>
            </a:r>
            <a:endParaRPr lang="ru-RU" sz="700" b="1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4054772" y="3527074"/>
            <a:ext cx="770529" cy="4571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00" b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 вариант </a:t>
            </a:r>
          </a:p>
          <a:p>
            <a:pPr algn="ctr"/>
            <a:r>
              <a:rPr lang="ru-RU" sz="700" b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Без торгов</a:t>
            </a:r>
            <a:endParaRPr lang="ru-RU" sz="700" b="1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0190352" y="3755651"/>
            <a:ext cx="1011270" cy="1416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 дня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836604"/>
              </p:ext>
            </p:extLst>
          </p:nvPr>
        </p:nvGraphicFramePr>
        <p:xfrm>
          <a:off x="3999130" y="4769836"/>
          <a:ext cx="4190375" cy="883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2530">
                  <a:extLst>
                    <a:ext uri="{9D8B030D-6E8A-4147-A177-3AD203B41FA5}">
                      <a16:colId xmlns:a16="http://schemas.microsoft.com/office/drawing/2014/main" xmlns="" val="4266902112"/>
                    </a:ext>
                  </a:extLst>
                </a:gridCol>
                <a:gridCol w="1135873">
                  <a:extLst>
                    <a:ext uri="{9D8B030D-6E8A-4147-A177-3AD203B41FA5}">
                      <a16:colId xmlns:a16="http://schemas.microsoft.com/office/drawing/2014/main" xmlns="" val="2026470800"/>
                    </a:ext>
                  </a:extLst>
                </a:gridCol>
                <a:gridCol w="1042025">
                  <a:extLst>
                    <a:ext uri="{9D8B030D-6E8A-4147-A177-3AD203B41FA5}">
                      <a16:colId xmlns:a16="http://schemas.microsoft.com/office/drawing/2014/main" xmlns="" val="3330172751"/>
                    </a:ext>
                  </a:extLst>
                </a:gridCol>
                <a:gridCol w="829947">
                  <a:extLst>
                    <a:ext uri="{9D8B030D-6E8A-4147-A177-3AD203B41FA5}">
                      <a16:colId xmlns:a16="http://schemas.microsoft.com/office/drawing/2014/main" xmlns="" val="1936230474"/>
                    </a:ext>
                  </a:extLst>
                </a:gridCol>
              </a:tblGrid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Длительность</a:t>
                      </a:r>
                      <a:r>
                        <a:rPr lang="ru-RU" sz="1000" b="1" kern="1200" baseline="0" dirty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процесса 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Сейчас (</a:t>
                      </a:r>
                      <a:r>
                        <a:rPr lang="ru-RU" sz="1000" b="1" kern="1200" dirty="0" err="1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р.дн</a:t>
                      </a:r>
                      <a:r>
                        <a:rPr lang="ru-RU" sz="1000" b="1" kern="1200" dirty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)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>
                          <a:solidFill>
                            <a:srgbClr val="00B05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Прогноз (</a:t>
                      </a:r>
                      <a:r>
                        <a:rPr lang="ru-RU" sz="1000" b="1" kern="1200" dirty="0" err="1">
                          <a:solidFill>
                            <a:srgbClr val="00B05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р.дн</a:t>
                      </a:r>
                      <a:r>
                        <a:rPr lang="ru-RU" sz="1000" b="1" kern="1200" dirty="0">
                          <a:solidFill>
                            <a:srgbClr val="00B05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)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Эффект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211911346"/>
                  </a:ext>
                </a:extLst>
              </a:tr>
              <a:tr h="211671"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На торгах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 smtClean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49-70</a:t>
                      </a:r>
                      <a:endParaRPr lang="ru-RU" sz="1000" b="1" kern="1200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 smtClean="0">
                          <a:solidFill>
                            <a:srgbClr val="00B05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46-52</a:t>
                      </a:r>
                      <a:endParaRPr lang="ru-RU" sz="1000" b="1" kern="1200" dirty="0">
                        <a:solidFill>
                          <a:srgbClr val="00B050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 smtClean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3-18</a:t>
                      </a:r>
                      <a:endParaRPr lang="ru-RU" sz="1000" b="1" kern="1200" dirty="0">
                        <a:solidFill>
                          <a:schemeClr val="tx2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69958899"/>
                  </a:ext>
                </a:extLst>
              </a:tr>
              <a:tr h="211671"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 smtClean="0">
                          <a:solidFill>
                            <a:schemeClr val="tx1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Без торгов</a:t>
                      </a:r>
                      <a:endParaRPr lang="ru-RU" sz="1000" b="1" kern="1200" dirty="0">
                        <a:solidFill>
                          <a:schemeClr val="tx1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 smtClean="0">
                          <a:solidFill>
                            <a:srgbClr val="FF000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13-44</a:t>
                      </a:r>
                      <a:endParaRPr lang="ru-RU" sz="1000" b="1" kern="1200" dirty="0">
                        <a:solidFill>
                          <a:srgbClr val="FF0000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dirty="0" smtClean="0">
                          <a:solidFill>
                            <a:srgbClr val="00B050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12-26</a:t>
                      </a:r>
                      <a:endParaRPr lang="ru-RU" sz="1000" b="1" kern="1200" dirty="0">
                        <a:solidFill>
                          <a:srgbClr val="00B050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kern="1200" smtClean="0">
                          <a:solidFill>
                            <a:schemeClr val="tx2"/>
                          </a:solidFill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1-16</a:t>
                      </a:r>
                      <a:endParaRPr lang="ru-RU" sz="1000" b="1" kern="1200" dirty="0">
                        <a:solidFill>
                          <a:schemeClr val="tx2"/>
                        </a:solidFill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02086312"/>
                  </a:ext>
                </a:extLst>
              </a:tr>
            </a:tbl>
          </a:graphicData>
        </a:graphic>
      </p:graphicFrame>
      <p:sp>
        <p:nvSpPr>
          <p:cNvPr id="123" name="Прямоугольник 122"/>
          <p:cNvSpPr/>
          <p:nvPr/>
        </p:nvSpPr>
        <p:spPr>
          <a:xfrm>
            <a:off x="475854" y="5290726"/>
            <a:ext cx="3278838" cy="516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900" b="1" dirty="0">
              <a:solidFill>
                <a:srgbClr val="FF0000"/>
              </a:solidFill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3995166" y="5740177"/>
            <a:ext cx="4194654" cy="106472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5" name="Прямоугольник 104"/>
          <p:cNvSpPr/>
          <p:nvPr/>
        </p:nvSpPr>
        <p:spPr>
          <a:xfrm>
            <a:off x="3960216" y="6006661"/>
            <a:ext cx="4255911" cy="1877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00" b="1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00 </a:t>
            </a:r>
            <a:r>
              <a:rPr lang="ru-RU" sz="1000" b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– срок процесса в текущем состоянии (рабочие дни) </a:t>
            </a:r>
          </a:p>
        </p:txBody>
      </p:sp>
      <p:sp>
        <p:nvSpPr>
          <p:cNvPr id="109" name="Прямоугольник 108"/>
          <p:cNvSpPr/>
          <p:nvPr/>
        </p:nvSpPr>
        <p:spPr>
          <a:xfrm>
            <a:off x="3953729" y="6160391"/>
            <a:ext cx="4255911" cy="1877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00" b="1" dirty="0">
                <a:solidFill>
                  <a:srgbClr val="00B05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00 </a:t>
            </a:r>
            <a:r>
              <a:rPr lang="ru-RU" sz="1000" b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– срок процесса в целевом состоянии (рабочие дни) </a:t>
            </a:r>
          </a:p>
        </p:txBody>
      </p:sp>
      <p:sp>
        <p:nvSpPr>
          <p:cNvPr id="111" name="Прямоугольник 110"/>
          <p:cNvSpPr/>
          <p:nvPr/>
        </p:nvSpPr>
        <p:spPr>
          <a:xfrm>
            <a:off x="3960216" y="6339541"/>
            <a:ext cx="4255911" cy="1877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00" b="1" dirty="0">
                <a:solidFill>
                  <a:schemeClr val="tx2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00 </a:t>
            </a:r>
            <a:r>
              <a:rPr lang="ru-RU" sz="1000" b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– эффект оптимизации (рабочие дни) </a:t>
            </a:r>
          </a:p>
        </p:txBody>
      </p:sp>
      <p:sp>
        <p:nvSpPr>
          <p:cNvPr id="113" name="Прямоугольник 112"/>
          <p:cNvSpPr/>
          <p:nvPr/>
        </p:nvSpPr>
        <p:spPr>
          <a:xfrm>
            <a:off x="4002043" y="5877272"/>
            <a:ext cx="4194649" cy="535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u="sng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</a:t>
            </a:r>
            <a:endParaRPr lang="ru-RU" sz="1000" b="1" u="sng" dirty="0">
              <a:solidFill>
                <a:srgbClr val="00B05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Прямоугольник 116"/>
          <p:cNvSpPr/>
          <p:nvPr/>
        </p:nvSpPr>
        <p:spPr>
          <a:xfrm>
            <a:off x="3960217" y="6481570"/>
            <a:ext cx="4255911" cy="1877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000" b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    – срок зависит от </a:t>
            </a:r>
            <a:r>
              <a:rPr lang="ru-RU" sz="1000" b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заявителя, </a:t>
            </a:r>
            <a:r>
              <a:rPr lang="ru-RU" sz="1000" b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не учитывается при подсчете</a:t>
            </a:r>
          </a:p>
        </p:txBody>
      </p:sp>
      <p:pic>
        <p:nvPicPr>
          <p:cNvPr id="131" name="Рисунок 1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0614" y="6503581"/>
            <a:ext cx="150688" cy="125480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65" name="Прямоугольник 164"/>
          <p:cNvSpPr/>
          <p:nvPr/>
        </p:nvSpPr>
        <p:spPr>
          <a:xfrm>
            <a:off x="623392" y="3853998"/>
            <a:ext cx="1253448" cy="1140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8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день</a:t>
            </a:r>
            <a:endParaRPr lang="ru-RU" sz="800" b="1" dirty="0">
              <a:solidFill>
                <a:srgbClr val="FF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0" name="Прямоугольник 179"/>
          <p:cNvSpPr/>
          <p:nvPr/>
        </p:nvSpPr>
        <p:spPr>
          <a:xfrm>
            <a:off x="2224442" y="3861048"/>
            <a:ext cx="1518093" cy="1140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 дня</a:t>
            </a:r>
            <a:endParaRPr lang="ru-RU" sz="800" b="1" dirty="0">
              <a:solidFill>
                <a:srgbClr val="FF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6" name="Соединительная линия уступом 135"/>
          <p:cNvCxnSpPr>
            <a:stCxn id="181" idx="3"/>
            <a:endCxn id="41" idx="1"/>
          </p:cNvCxnSpPr>
          <p:nvPr/>
        </p:nvCxnSpPr>
        <p:spPr>
          <a:xfrm flipV="1">
            <a:off x="1799113" y="2668092"/>
            <a:ext cx="421125" cy="1190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Соединительная линия уступом 155"/>
          <p:cNvCxnSpPr>
            <a:stCxn id="41" idx="3"/>
            <a:endCxn id="101" idx="1"/>
          </p:cNvCxnSpPr>
          <p:nvPr/>
        </p:nvCxnSpPr>
        <p:spPr>
          <a:xfrm flipV="1">
            <a:off x="3742535" y="1935148"/>
            <a:ext cx="947509" cy="732944"/>
          </a:xfrm>
          <a:prstGeom prst="bentConnector3">
            <a:avLst>
              <a:gd name="adj1" fmla="val 36932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Прямоугольник 100"/>
          <p:cNvSpPr/>
          <p:nvPr/>
        </p:nvSpPr>
        <p:spPr>
          <a:xfrm>
            <a:off x="4690044" y="1299678"/>
            <a:ext cx="1452484" cy="12709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</a:rPr>
              <a:t>Александровск-Сахалинский КУМС</a:t>
            </a:r>
            <a:endParaRPr lang="ru-RU" sz="800" b="1" dirty="0">
              <a:solidFill>
                <a:schemeClr val="tx1"/>
              </a:solidFill>
            </a:endParaRPr>
          </a:p>
          <a:p>
            <a:pPr algn="ctr"/>
            <a:endParaRPr lang="ru-RU" sz="800" b="1" dirty="0">
              <a:solidFill>
                <a:schemeClr val="tx1"/>
              </a:solidFill>
            </a:endParaRPr>
          </a:p>
          <a:p>
            <a:pPr algn="ctr"/>
            <a:r>
              <a:rPr lang="ru-RU" sz="800" dirty="0" smtClean="0">
                <a:solidFill>
                  <a:schemeClr val="tx1"/>
                </a:solidFill>
              </a:rPr>
              <a:t>Организация и проведение электронного аукциона на право заключения договора аренды недвижимого имущества</a:t>
            </a:r>
            <a:endParaRPr lang="ru-RU" sz="800" dirty="0">
              <a:solidFill>
                <a:schemeClr val="tx1"/>
              </a:solidFill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6660332" y="2938378"/>
            <a:ext cx="1452484" cy="10036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</a:rPr>
              <a:t>Александровск-Сахалинский КУМС</a:t>
            </a:r>
          </a:p>
          <a:p>
            <a:pPr algn="ctr"/>
            <a:endParaRPr lang="ru-RU" sz="800" b="1" dirty="0">
              <a:solidFill>
                <a:schemeClr val="tx1"/>
              </a:solidFill>
            </a:endParaRPr>
          </a:p>
          <a:p>
            <a:pPr algn="ctr"/>
            <a:r>
              <a:rPr lang="ru-RU" sz="800" dirty="0" smtClean="0">
                <a:solidFill>
                  <a:schemeClr val="tx1"/>
                </a:solidFill>
              </a:rPr>
              <a:t>Подготовка и подписание проекта договора аренды без проведения торгов</a:t>
            </a:r>
            <a:endParaRPr lang="ru-RU" sz="800" dirty="0">
              <a:solidFill>
                <a:schemeClr val="tx1"/>
              </a:solidFill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6747489" y="1112401"/>
            <a:ext cx="1212208" cy="1456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4 этап </a:t>
            </a:r>
          </a:p>
        </p:txBody>
      </p:sp>
      <p:sp>
        <p:nvSpPr>
          <p:cNvPr id="126" name="Прямоугольник 125"/>
          <p:cNvSpPr/>
          <p:nvPr/>
        </p:nvSpPr>
        <p:spPr>
          <a:xfrm>
            <a:off x="10034382" y="1124709"/>
            <a:ext cx="1323209" cy="150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800" b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</a:p>
        </p:txBody>
      </p:sp>
      <p:sp>
        <p:nvSpPr>
          <p:cNvPr id="152" name="Прямоугольник 151"/>
          <p:cNvSpPr/>
          <p:nvPr/>
        </p:nvSpPr>
        <p:spPr>
          <a:xfrm>
            <a:off x="6673668" y="3801670"/>
            <a:ext cx="1439148" cy="13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800" b="1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дней</a:t>
            </a:r>
          </a:p>
        </p:txBody>
      </p:sp>
      <p:sp>
        <p:nvSpPr>
          <p:cNvPr id="141" name="Прямоугольник 140"/>
          <p:cNvSpPr/>
          <p:nvPr/>
        </p:nvSpPr>
        <p:spPr>
          <a:xfrm>
            <a:off x="4169769" y="2652378"/>
            <a:ext cx="402896" cy="770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800" b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</a:p>
        </p:txBody>
      </p:sp>
      <p:sp>
        <p:nvSpPr>
          <p:cNvPr id="162" name="Прямоугольник 161"/>
          <p:cNvSpPr/>
          <p:nvPr/>
        </p:nvSpPr>
        <p:spPr>
          <a:xfrm>
            <a:off x="461789" y="6201486"/>
            <a:ext cx="3278838" cy="21990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000" b="1" dirty="0">
              <a:solidFill>
                <a:srgbClr val="FF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4" name="Прямоугольник 153"/>
          <p:cNvSpPr/>
          <p:nvPr/>
        </p:nvSpPr>
        <p:spPr>
          <a:xfrm>
            <a:off x="4689397" y="2407441"/>
            <a:ext cx="1420831" cy="138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smtClean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30-35 </a:t>
            </a:r>
            <a:r>
              <a:rPr lang="ru-RU" sz="800" b="1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дней</a:t>
            </a:r>
          </a:p>
        </p:txBody>
      </p:sp>
      <p:sp>
        <p:nvSpPr>
          <p:cNvPr id="167" name="Прямоугольник 166"/>
          <p:cNvSpPr/>
          <p:nvPr/>
        </p:nvSpPr>
        <p:spPr>
          <a:xfrm>
            <a:off x="8695222" y="3782013"/>
            <a:ext cx="1011270" cy="1289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1-20 дней</a:t>
            </a:r>
            <a:endParaRPr lang="ru-RU" sz="800" b="1" dirty="0">
              <a:solidFill>
                <a:srgbClr val="FF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0" name="Прямоугольник 159"/>
          <p:cNvSpPr/>
          <p:nvPr/>
        </p:nvSpPr>
        <p:spPr>
          <a:xfrm>
            <a:off x="8667814" y="1114907"/>
            <a:ext cx="1035503" cy="1486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800" b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этап </a:t>
            </a:r>
          </a:p>
        </p:txBody>
      </p:sp>
      <p:pic>
        <p:nvPicPr>
          <p:cNvPr id="177" name="Рисунок 1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331" y="3879013"/>
            <a:ext cx="114571" cy="85207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81" name="Прямоугольник 180"/>
          <p:cNvSpPr/>
          <p:nvPr/>
        </p:nvSpPr>
        <p:spPr>
          <a:xfrm>
            <a:off x="719146" y="1333500"/>
            <a:ext cx="1079967" cy="267156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Заявитель</a:t>
            </a:r>
            <a:endParaRPr lang="ru-RU" sz="1200" b="1" dirty="0">
              <a:solidFill>
                <a:schemeClr val="tx1"/>
              </a:solidFill>
            </a:endParaRPr>
          </a:p>
          <a:p>
            <a:pPr algn="ctr"/>
            <a:endParaRPr lang="ru-RU" sz="1200" b="1" dirty="0">
              <a:solidFill>
                <a:schemeClr val="tx1"/>
              </a:solidFill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</a:rPr>
              <a:t>Направление заявления на предоставление в аренду имущества в </a:t>
            </a:r>
            <a:r>
              <a:rPr lang="ru-RU" sz="1200" dirty="0" smtClean="0">
                <a:solidFill>
                  <a:schemeClr val="tx1"/>
                </a:solidFill>
              </a:rPr>
              <a:t>Александровск-Сахалинский КУМС</a:t>
            </a:r>
            <a:endParaRPr lang="ru-RU" sz="1200" b="1" u="sng" dirty="0">
              <a:solidFill>
                <a:schemeClr val="tx1"/>
              </a:solidFill>
            </a:endParaRPr>
          </a:p>
        </p:txBody>
      </p:sp>
      <p:sp>
        <p:nvSpPr>
          <p:cNvPr id="182" name="Прямоугольник 181"/>
          <p:cNvSpPr/>
          <p:nvPr/>
        </p:nvSpPr>
        <p:spPr>
          <a:xfrm>
            <a:off x="6644506" y="1295423"/>
            <a:ext cx="1452484" cy="12709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chemeClr val="tx1"/>
                </a:solidFill>
              </a:rPr>
              <a:t>Александровск-Сахалинский КУМС</a:t>
            </a:r>
          </a:p>
          <a:p>
            <a:pPr algn="ctr"/>
            <a:endParaRPr lang="ru-RU" sz="800" b="1" dirty="0">
              <a:solidFill>
                <a:schemeClr val="tx1"/>
              </a:solidFill>
            </a:endParaRPr>
          </a:p>
          <a:p>
            <a:pPr algn="ctr"/>
            <a:r>
              <a:rPr lang="ru-RU" sz="800" dirty="0">
                <a:solidFill>
                  <a:schemeClr val="tx1"/>
                </a:solidFill>
              </a:rPr>
              <a:t>Подготовка, размещение и подписание проекта договора аренды имущества</a:t>
            </a:r>
          </a:p>
        </p:txBody>
      </p:sp>
      <p:sp>
        <p:nvSpPr>
          <p:cNvPr id="184" name="Прямоугольник 183"/>
          <p:cNvSpPr/>
          <p:nvPr/>
        </p:nvSpPr>
        <p:spPr>
          <a:xfrm>
            <a:off x="6673668" y="2408378"/>
            <a:ext cx="1420831" cy="138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800" b="1" dirty="0">
                <a:solidFill>
                  <a:srgbClr val="FF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дней</a:t>
            </a:r>
          </a:p>
        </p:txBody>
      </p:sp>
      <p:sp>
        <p:nvSpPr>
          <p:cNvPr id="186" name="Прямоугольник 185"/>
          <p:cNvSpPr/>
          <p:nvPr/>
        </p:nvSpPr>
        <p:spPr>
          <a:xfrm>
            <a:off x="8695222" y="1282546"/>
            <a:ext cx="1011270" cy="26422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Заявитель</a:t>
            </a:r>
            <a:endParaRPr lang="ru-RU" sz="1200" b="1" dirty="0">
              <a:solidFill>
                <a:schemeClr val="tx1"/>
              </a:solidFill>
            </a:endParaRPr>
          </a:p>
          <a:p>
            <a:pPr algn="ctr"/>
            <a:endParaRPr lang="ru-RU" sz="1200" b="1" dirty="0">
              <a:solidFill>
                <a:schemeClr val="tx1"/>
              </a:solidFill>
            </a:endParaRPr>
          </a:p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Подписание договора аренды</a:t>
            </a:r>
            <a:endParaRPr lang="ru-RU" sz="1200" dirty="0">
              <a:solidFill>
                <a:schemeClr val="tx1"/>
              </a:solidFill>
            </a:endParaRPr>
          </a:p>
          <a:p>
            <a:pPr algn="ctr"/>
            <a:endParaRPr lang="ru-RU" sz="1200" b="1" dirty="0">
              <a:solidFill>
                <a:schemeClr val="tx1"/>
              </a:solidFill>
            </a:endParaRPr>
          </a:p>
        </p:txBody>
      </p:sp>
      <p:cxnSp>
        <p:nvCxnSpPr>
          <p:cNvPr id="187" name="Соединительная линия уступом 186"/>
          <p:cNvCxnSpPr>
            <a:stCxn id="41" idx="3"/>
            <a:endCxn id="102" idx="1"/>
          </p:cNvCxnSpPr>
          <p:nvPr/>
        </p:nvCxnSpPr>
        <p:spPr>
          <a:xfrm>
            <a:off x="3742535" y="2668092"/>
            <a:ext cx="2917797" cy="772109"/>
          </a:xfrm>
          <a:prstGeom prst="bentConnector3">
            <a:avLst>
              <a:gd name="adj1" fmla="val 12568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Ромб 139"/>
          <p:cNvSpPr/>
          <p:nvPr/>
        </p:nvSpPr>
        <p:spPr>
          <a:xfrm>
            <a:off x="4019644" y="2612250"/>
            <a:ext cx="174790" cy="128826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8" name="Соединительная линия уступом 187"/>
          <p:cNvCxnSpPr>
            <a:stCxn id="101" idx="3"/>
            <a:endCxn id="182" idx="1"/>
          </p:cNvCxnSpPr>
          <p:nvPr/>
        </p:nvCxnSpPr>
        <p:spPr>
          <a:xfrm flipV="1">
            <a:off x="6142528" y="1930893"/>
            <a:ext cx="501978" cy="4255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Соединительная линия уступом 188"/>
          <p:cNvCxnSpPr>
            <a:stCxn id="182" idx="3"/>
            <a:endCxn id="186" idx="1"/>
          </p:cNvCxnSpPr>
          <p:nvPr/>
        </p:nvCxnSpPr>
        <p:spPr>
          <a:xfrm>
            <a:off x="8096990" y="1930893"/>
            <a:ext cx="598232" cy="672775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Соединительная линия уступом 189"/>
          <p:cNvCxnSpPr>
            <a:stCxn id="102" idx="3"/>
            <a:endCxn id="186" idx="1"/>
          </p:cNvCxnSpPr>
          <p:nvPr/>
        </p:nvCxnSpPr>
        <p:spPr>
          <a:xfrm flipV="1">
            <a:off x="8112816" y="2603668"/>
            <a:ext cx="582406" cy="836533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Соединительная линия уступом 190"/>
          <p:cNvCxnSpPr>
            <a:stCxn id="186" idx="3"/>
            <a:endCxn id="103" idx="1"/>
          </p:cNvCxnSpPr>
          <p:nvPr/>
        </p:nvCxnSpPr>
        <p:spPr>
          <a:xfrm flipV="1">
            <a:off x="9706492" y="2603202"/>
            <a:ext cx="483860" cy="466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2" name="Рисунок 19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896" y="3801670"/>
            <a:ext cx="114571" cy="85207"/>
          </a:xfrm>
          <a:prstGeom prst="rect">
            <a:avLst/>
          </a:prstGeom>
          <a:solidFill>
            <a:srgbClr val="FFFF00"/>
          </a:solidFill>
        </p:spPr>
      </p:pic>
      <p:sp>
        <p:nvSpPr>
          <p:cNvPr id="196" name="Прямоугольник 195"/>
          <p:cNvSpPr/>
          <p:nvPr/>
        </p:nvSpPr>
        <p:spPr>
          <a:xfrm>
            <a:off x="5719657" y="815047"/>
            <a:ext cx="1283980" cy="42246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>
                <a:solidFill>
                  <a:schemeClr val="tx1"/>
                </a:solidFill>
              </a:rPr>
              <a:t>Не ранее 10 </a:t>
            </a:r>
            <a:r>
              <a:rPr lang="ru-RU" sz="900" dirty="0" err="1">
                <a:solidFill>
                  <a:schemeClr val="tx1"/>
                </a:solidFill>
              </a:rPr>
              <a:t>к.д</a:t>
            </a:r>
            <a:r>
              <a:rPr lang="ru-RU" sz="900" dirty="0">
                <a:solidFill>
                  <a:schemeClr val="tx1"/>
                </a:solidFill>
              </a:rPr>
              <a:t>. с даты размещения протокола</a:t>
            </a:r>
            <a:endParaRPr lang="ru-RU" sz="900" b="1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7" name="Прямоугольник 196"/>
          <p:cNvSpPr/>
          <p:nvPr/>
        </p:nvSpPr>
        <p:spPr>
          <a:xfrm>
            <a:off x="6673668" y="2578694"/>
            <a:ext cx="1420831" cy="138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rgbClr val="00B05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 дня</a:t>
            </a:r>
            <a:endParaRPr lang="ru-RU" sz="800" b="1" dirty="0">
              <a:solidFill>
                <a:srgbClr val="00B05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666004" y="3996563"/>
            <a:ext cx="1420831" cy="138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B05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800" b="1" dirty="0" smtClean="0">
                <a:solidFill>
                  <a:srgbClr val="00B05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дней</a:t>
            </a:r>
            <a:endParaRPr lang="ru-RU" sz="800" b="1" dirty="0">
              <a:solidFill>
                <a:srgbClr val="00B05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8512076" y="3990031"/>
            <a:ext cx="1420831" cy="138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b="1" dirty="0" smtClean="0">
                <a:solidFill>
                  <a:srgbClr val="00B05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1-5 дней</a:t>
            </a:r>
            <a:endParaRPr lang="ru-RU" sz="800" b="1" dirty="0">
              <a:solidFill>
                <a:srgbClr val="00B05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1874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21314</TotalTime>
  <Words>203</Words>
  <Application>Microsoft Office PowerPoint</Application>
  <PresentationFormat>Широкоэкранный</PresentationFormat>
  <Paragraphs>62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Arial</vt:lpstr>
      <vt:lpstr>Calibri</vt:lpstr>
      <vt:lpstr>Century Gothic</vt:lpstr>
      <vt:lpstr>Times New Roman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Кожарина Марина Александровна</dc:creator>
  <cp:lastModifiedBy>Пантюхина Ксения В.</cp:lastModifiedBy>
  <cp:revision>1404</cp:revision>
  <cp:lastPrinted>2024-08-01T08:53:42Z</cp:lastPrinted>
  <dcterms:created xsi:type="dcterms:W3CDTF">2016-03-14T06:48:11Z</dcterms:created>
  <dcterms:modified xsi:type="dcterms:W3CDTF">2024-09-24T01:31:03Z</dcterms:modified>
</cp:coreProperties>
</file>